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6"/>
  </p:notesMasterIdLst>
  <p:handoutMasterIdLst>
    <p:handoutMasterId r:id="rId27"/>
  </p:handoutMasterIdLst>
  <p:sldIdLst>
    <p:sldId id="2076138457" r:id="rId2"/>
    <p:sldId id="2076138493" r:id="rId3"/>
    <p:sldId id="2076138498" r:id="rId4"/>
    <p:sldId id="2076138507" r:id="rId5"/>
    <p:sldId id="2076138502" r:id="rId6"/>
    <p:sldId id="2076138508" r:id="rId7"/>
    <p:sldId id="2076138509" r:id="rId8"/>
    <p:sldId id="2076138510" r:id="rId9"/>
    <p:sldId id="2076138515" r:id="rId10"/>
    <p:sldId id="2076138516" r:id="rId11"/>
    <p:sldId id="2076138519" r:id="rId12"/>
    <p:sldId id="2076138511" r:id="rId13"/>
    <p:sldId id="2076138512" r:id="rId14"/>
    <p:sldId id="1702" r:id="rId15"/>
    <p:sldId id="1703" r:id="rId16"/>
    <p:sldId id="2076138366" r:id="rId17"/>
    <p:sldId id="1695" r:id="rId18"/>
    <p:sldId id="1694" r:id="rId19"/>
    <p:sldId id="2076138518" r:id="rId20"/>
    <p:sldId id="2076138514" r:id="rId21"/>
    <p:sldId id="1696" r:id="rId22"/>
    <p:sldId id="1701" r:id="rId23"/>
    <p:sldId id="2076138517" r:id="rId24"/>
    <p:sldId id="2076138513"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7" autoAdjust="0"/>
    <p:restoredTop sz="86424" autoAdjust="0"/>
  </p:normalViewPr>
  <p:slideViewPr>
    <p:cSldViewPr snapToGrid="0">
      <p:cViewPr varScale="1">
        <p:scale>
          <a:sx n="93" d="100"/>
          <a:sy n="93" d="100"/>
        </p:scale>
        <p:origin x="66" y="84"/>
      </p:cViewPr>
      <p:guideLst>
        <p:guide orient="horz" pos="640"/>
        <p:guide pos="3840"/>
      </p:guideLst>
    </p:cSldViewPr>
  </p:slideViewPr>
  <p:outlineViewPr>
    <p:cViewPr>
      <p:scale>
        <a:sx n="33" d="100"/>
        <a:sy n="33" d="100"/>
      </p:scale>
      <p:origin x="0" y="-12684"/>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10/3/2021 9:24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10/3/2021 9:24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0117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4356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832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7321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43203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4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 id="2147485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9.xml"/><Relationship Id="rId5" Type="http://schemas.openxmlformats.org/officeDocument/2006/relationships/hyperlink" Target="https://creativecommons.org/licenses/by/3.0/" TargetMode="External"/><Relationship Id="rId4" Type="http://schemas.openxmlformats.org/officeDocument/2006/relationships/hyperlink" Target="http://accidentaladvocate.blogspot.com/2017/01/7-things-to-know-before-going-for-hair.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sieuyen/52873932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283493"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548652"/>
            <a:ext cx="4167887" cy="984885"/>
          </a:xfrm>
        </p:spPr>
        <p:txBody>
          <a:bodyPr/>
          <a:lstStyle/>
          <a:p>
            <a:r>
              <a:rPr lang="en-US" sz="3200" noProof="0" dirty="0"/>
              <a:t>C</a:t>
            </a:r>
            <a:r>
              <a:rPr lang="en-US" sz="3200" baseline="30000" noProof="0" dirty="0"/>
              <a:t>♯</a:t>
            </a:r>
            <a:br>
              <a:rPr lang="en-US" sz="3200" baseline="30000" noProof="0" dirty="0"/>
            </a:br>
            <a:r>
              <a:rPr lang="en-US" sz="3200" noProof="0" dirty="0"/>
              <a:t>Lambdas and LINQ</a:t>
            </a:r>
            <a:endParaRPr lang="en-US" sz="3200"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noProof="0" dirty="0"/>
              <a:t>Rasmus Lystrøm</a:t>
            </a:r>
          </a:p>
          <a:p>
            <a:r>
              <a:rPr lang="en-US" noProof="0" dirty="0"/>
              <a:t>Associate Professor</a:t>
            </a:r>
          </a:p>
          <a:p>
            <a:r>
              <a:rPr lang="en-US" noProof="0" dirty="0"/>
              <a:t>ITU</a:t>
            </a:r>
          </a:p>
        </p:txBody>
      </p:sp>
      <p:sp>
        <p:nvSpPr>
          <p:cNvPr id="5" name="TextBox 4">
            <a:extLst>
              <a:ext uri="{FF2B5EF4-FFF2-40B4-BE49-F238E27FC236}">
                <a16:creationId xmlns:a16="http://schemas.microsoft.com/office/drawing/2014/main" id="{6BDE8737-6FDD-408B-B30C-589B0650A948}"/>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noProof="0" dirty="0">
                <a:solidFill>
                  <a:schemeClr val="bg1"/>
                </a:solidFill>
              </a:rPr>
              <a:t>Local functions III</a:t>
            </a: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4210383"/>
          </a:xfrm>
        </p:spPr>
        <p:txBody>
          <a:bodyPr/>
          <a:lstStyle/>
          <a:p>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LambdaFactorial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default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a:t>
            </a:r>
          </a:p>
          <a:p>
            <a:b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24947112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Video 5">
            <a:extLst>
              <a:ext uri="{FF2B5EF4-FFF2-40B4-BE49-F238E27FC236}">
                <a16:creationId xmlns:a16="http://schemas.microsoft.com/office/drawing/2014/main" id="{D4B25659-70F3-422E-8612-0B435869F9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a:xfrm>
            <a:off x="0" y="3657600"/>
            <a:ext cx="12192000" cy="3200400"/>
          </a:xfrm>
        </p:spPr>
        <p:txBody>
          <a:bodyPr wrap="square" anchor="b">
            <a:normAutofit/>
          </a:bodyPr>
          <a:lstStyle/>
          <a:p>
            <a:r>
              <a:rPr lang="en-US" noProof="0" dirty="0"/>
              <a:t>Prerequisites</a:t>
            </a:r>
          </a:p>
        </p:txBody>
      </p:sp>
    </p:spTree>
    <p:extLst>
      <p:ext uri="{BB962C8B-B14F-4D97-AF65-F5344CB8AC3E}">
        <p14:creationId xmlns:p14="http://schemas.microsoft.com/office/powerpoint/2010/main" val="172413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noProof="0" dirty="0">
                <a:solidFill>
                  <a:schemeClr val="bg1"/>
                </a:solidFill>
              </a:rPr>
              <a:t>Anonymous types</a:t>
            </a: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447098"/>
          </a:xfrm>
        </p:spPr>
        <p:txBody>
          <a:bodyPr/>
          <a:lstStyle/>
          <a:p>
            <a:endParaRPr lang="en-US" sz="3200" b="0" noProof="0" dirty="0">
              <a:solidFill>
                <a:srgbClr val="569CD6"/>
              </a:solidFill>
              <a:effectLst/>
              <a:latin typeface=" Cascadia Code PL"/>
            </a:endParaRPr>
          </a:p>
          <a:p>
            <a:r>
              <a:rPr lang="en-US" sz="3200" b="0" noProof="0" dirty="0">
                <a:solidFill>
                  <a:srgbClr val="569CD6"/>
                </a:solidFill>
                <a:effectLst/>
                <a:latin typeface=" Cascadia Code PL"/>
              </a:rPr>
              <a:t>var</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question</a:t>
            </a:r>
            <a:r>
              <a:rPr lang="en-US" sz="3200" b="0" noProof="0" dirty="0">
                <a:solidFill>
                  <a:srgbClr val="D4D4D4"/>
                </a:solidFill>
                <a:effectLst/>
                <a:latin typeface=" Cascadia Code PL"/>
              </a:rPr>
              <a:t> = </a:t>
            </a:r>
            <a:r>
              <a:rPr lang="en-US" sz="3200" b="0" noProof="0" dirty="0">
                <a:solidFill>
                  <a:srgbClr val="569CD6"/>
                </a:solidFill>
                <a:effectLst/>
                <a:latin typeface=" Cascadia Code PL"/>
              </a:rPr>
              <a:t>new</a:t>
            </a:r>
            <a:endParaRPr lang="en-US" sz="3200" b="0" noProof="0" dirty="0">
              <a:solidFill>
                <a:srgbClr val="D4D4D4"/>
              </a:solidFill>
              <a:effectLst/>
              <a:latin typeface=" Cascadia Code PL"/>
            </a:endParaRPr>
          </a:p>
          <a:p>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a:solidFill>
                  <a:srgbClr val="9CDCFE"/>
                </a:solidFill>
                <a:effectLst/>
                <a:latin typeface=" Cascadia Code PL"/>
              </a:rPr>
              <a:t>Title</a:t>
            </a:r>
            <a:r>
              <a:rPr lang="en-US" sz="3200" b="0" noProof="0" dirty="0">
                <a:solidFill>
                  <a:srgbClr val="D4D4D4"/>
                </a:solidFill>
                <a:effectLst/>
                <a:latin typeface=" Cascadia Code PL"/>
              </a:rPr>
              <a:t> = </a:t>
            </a:r>
            <a:r>
              <a:rPr lang="en-US" sz="3200" b="0" noProof="0" dirty="0">
                <a:solidFill>
                  <a:srgbClr val="CE9178"/>
                </a:solidFill>
                <a:effectLst/>
                <a:latin typeface=" Cascadia Code PL"/>
              </a:rPr>
              <a:t>"The answer...?"</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a:solidFill>
                  <a:srgbClr val="9CDCFE"/>
                </a:solidFill>
                <a:effectLst/>
                <a:latin typeface=" Cascadia Code PL"/>
              </a:rPr>
              <a:t>Answer</a:t>
            </a:r>
            <a:r>
              <a:rPr lang="en-US" sz="3200" b="0" noProof="0" dirty="0">
                <a:solidFill>
                  <a:srgbClr val="D4D4D4"/>
                </a:solidFill>
                <a:effectLst/>
                <a:latin typeface=" Cascadia Code PL"/>
              </a:rPr>
              <a:t> = </a:t>
            </a:r>
            <a:r>
              <a:rPr lang="en-US" sz="3200" b="0" noProof="0" dirty="0">
                <a:solidFill>
                  <a:srgbClr val="B5CEA8"/>
                </a:solidFill>
                <a:effectLst/>
                <a:latin typeface=" Cascadia Code PL"/>
              </a:rPr>
              <a:t>42</a:t>
            </a:r>
            <a:endParaRPr lang="en-US" sz="3200" b="0" noProof="0" dirty="0">
              <a:solidFill>
                <a:srgbClr val="D4D4D4"/>
              </a:solidFill>
              <a:effectLst/>
              <a:latin typeface=" Cascadia Code PL"/>
            </a:endParaRPr>
          </a:p>
          <a:p>
            <a:r>
              <a:rPr lang="en-US" sz="3200" b="0" noProof="0" dirty="0">
                <a:solidFill>
                  <a:srgbClr val="D4D4D4"/>
                </a:solidFill>
                <a:effectLst/>
                <a:latin typeface=" Cascadia Code PL"/>
              </a:rPr>
              <a:t>};</a:t>
            </a:r>
          </a:p>
        </p:txBody>
      </p:sp>
    </p:spTree>
    <p:extLst>
      <p:ext uri="{BB962C8B-B14F-4D97-AF65-F5344CB8AC3E}">
        <p14:creationId xmlns:p14="http://schemas.microsoft.com/office/powerpoint/2010/main" val="1322310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350C-81B7-469D-B4CF-5B75E1B1B929}"/>
              </a:ext>
            </a:extLst>
          </p:cNvPr>
          <p:cNvSpPr>
            <a:spLocks noGrp="1"/>
          </p:cNvSpPr>
          <p:nvPr>
            <p:ph type="title"/>
          </p:nvPr>
        </p:nvSpPr>
        <p:spPr/>
        <p:txBody>
          <a:bodyPr/>
          <a:lstStyle/>
          <a:p>
            <a:r>
              <a:rPr lang="en-US" noProof="0" dirty="0">
                <a:solidFill>
                  <a:schemeClr val="bg1"/>
                </a:solidFill>
              </a:rPr>
              <a:t>(Tuples)</a:t>
            </a:r>
          </a:p>
        </p:txBody>
      </p:sp>
      <p:sp>
        <p:nvSpPr>
          <p:cNvPr id="3" name="Text Placeholder 2">
            <a:extLst>
              <a:ext uri="{FF2B5EF4-FFF2-40B4-BE49-F238E27FC236}">
                <a16:creationId xmlns:a16="http://schemas.microsoft.com/office/drawing/2014/main" id="{A094DB86-41E5-4635-82C0-B85272BE940D}"/>
              </a:ext>
            </a:extLst>
          </p:cNvPr>
          <p:cNvSpPr>
            <a:spLocks noGrp="1"/>
          </p:cNvSpPr>
          <p:nvPr>
            <p:ph type="body" sz="quarter" idx="10"/>
          </p:nvPr>
        </p:nvSpPr>
        <p:spPr/>
        <p:txBody>
          <a:bodyPr/>
          <a:lstStyle/>
          <a:p>
            <a:r>
              <a:rPr lang="en-US" sz="2400" b="0" noProof="0" dirty="0">
                <a:solidFill>
                  <a:srgbClr val="569CD6"/>
                </a:solidFill>
                <a:effectLst/>
                <a:latin typeface=" Cascadia Code PL"/>
              </a:rPr>
              <a:t>var</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s</a:t>
            </a:r>
            <a:r>
              <a:rPr lang="en-US" sz="2400" b="0" noProof="0" dirty="0">
                <a:solidFill>
                  <a:srgbClr val="D4D4D4"/>
                </a:solidFill>
                <a:effectLst/>
                <a:latin typeface=" Cascadia Code PL"/>
              </a:rPr>
              <a:t> = </a:t>
            </a:r>
            <a:r>
              <a:rPr lang="en-US" sz="2400" b="0" noProof="0" dirty="0" err="1">
                <a:solidFill>
                  <a:srgbClr val="4EC9B0"/>
                </a:solidFill>
                <a:effectLst/>
                <a:latin typeface=" Cascadia Code PL"/>
              </a:rPr>
              <a:t>Tuple</a:t>
            </a:r>
            <a:r>
              <a:rPr lang="en-US" sz="2400" b="0" noProof="0" dirty="0" err="1">
                <a:solidFill>
                  <a:srgbClr val="D4D4D4"/>
                </a:solidFill>
                <a:effectLst/>
                <a:latin typeface=" Cascadia Code PL"/>
              </a:rPr>
              <a:t>.</a:t>
            </a:r>
            <a:r>
              <a:rPr lang="en-US" sz="2400" b="0" noProof="0" dirty="0" err="1">
                <a:solidFill>
                  <a:srgbClr val="DCDCAA"/>
                </a:solidFill>
                <a:effectLst/>
                <a:latin typeface=" Cascadia Code PL"/>
              </a:rPr>
              <a:t>Create</a:t>
            </a:r>
            <a:r>
              <a:rPr lang="en-US" sz="2400" b="0" noProof="0" dirty="0">
                <a:solidFill>
                  <a:srgbClr val="D4D4D4"/>
                </a:solidFill>
                <a:effectLst/>
                <a:latin typeface=" Cascadia Code PL"/>
              </a:rPr>
              <a:t>(</a:t>
            </a:r>
            <a:r>
              <a:rPr lang="en-US" sz="2400" b="0" noProof="0" dirty="0">
                <a:solidFill>
                  <a:srgbClr val="CE9178"/>
                </a:solidFill>
                <a:effectLst/>
                <a:latin typeface=" Cascadia Code PL"/>
              </a:rPr>
              <a:t>"Clark Kent"</a:t>
            </a:r>
            <a:r>
              <a:rPr lang="en-US" sz="2400" b="0" noProof="0" dirty="0">
                <a:solidFill>
                  <a:srgbClr val="D4D4D4"/>
                </a:solidFill>
                <a:effectLst/>
                <a:latin typeface=" Cascadia Code PL"/>
              </a:rPr>
              <a:t>, </a:t>
            </a:r>
            <a:r>
              <a:rPr lang="en-US" sz="2400" b="0" noProof="0" dirty="0">
                <a:solidFill>
                  <a:srgbClr val="CE9178"/>
                </a:solidFill>
                <a:effectLst/>
                <a:latin typeface=" Cascadia Code PL"/>
              </a:rPr>
              <a:t>"Superman"</a:t>
            </a:r>
            <a:r>
              <a:rPr lang="en-US" sz="2400" b="0" noProof="0" dirty="0">
                <a:solidFill>
                  <a:srgbClr val="D4D4D4"/>
                </a:solidFill>
                <a:effectLst/>
                <a:latin typeface=" Cascadia Code PL"/>
              </a:rPr>
              <a:t>);</a:t>
            </a:r>
          </a:p>
          <a:p>
            <a:br>
              <a:rPr lang="en-US" sz="2400" b="0" noProof="0" dirty="0">
                <a:solidFill>
                  <a:srgbClr val="D4D4D4"/>
                </a:solidFill>
                <a:effectLst/>
                <a:latin typeface=" Cascadia Code PL"/>
              </a:rPr>
            </a:br>
            <a:r>
              <a:rPr lang="en-US" sz="2400" b="0" noProof="0" dirty="0">
                <a:solidFill>
                  <a:srgbClr val="569CD6"/>
                </a:solidFill>
                <a:effectLst/>
                <a:latin typeface=" Cascadia Code PL"/>
              </a:rPr>
              <a:t>var</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b</a:t>
            </a:r>
            <a:r>
              <a:rPr lang="en-US" sz="2400" b="0" noProof="0" dirty="0">
                <a:solidFill>
                  <a:srgbClr val="D4D4D4"/>
                </a:solidFill>
                <a:effectLst/>
                <a:latin typeface=" Cascadia Code PL"/>
              </a:rPr>
              <a:t> = (</a:t>
            </a:r>
            <a:r>
              <a:rPr lang="en-US" sz="2400" b="0" noProof="0" dirty="0">
                <a:solidFill>
                  <a:srgbClr val="CE9178"/>
                </a:solidFill>
                <a:effectLst/>
                <a:latin typeface=" Cascadia Code PL"/>
              </a:rPr>
              <a:t>"Bruce Wayne"</a:t>
            </a:r>
            <a:r>
              <a:rPr lang="en-US" sz="2400" b="0" noProof="0" dirty="0">
                <a:solidFill>
                  <a:srgbClr val="D4D4D4"/>
                </a:solidFill>
                <a:effectLst/>
                <a:latin typeface=" Cascadia Code PL"/>
              </a:rPr>
              <a:t>, </a:t>
            </a:r>
            <a:r>
              <a:rPr lang="en-US" sz="2400" b="0" noProof="0" dirty="0">
                <a:solidFill>
                  <a:srgbClr val="CE9178"/>
                </a:solidFill>
                <a:effectLst/>
                <a:latin typeface=" Cascadia Code PL"/>
              </a:rPr>
              <a:t>"Batman"</a:t>
            </a:r>
            <a:r>
              <a:rPr lang="en-US" sz="2400" b="0" noProof="0" dirty="0">
                <a:solidFill>
                  <a:srgbClr val="D4D4D4"/>
                </a:solidFill>
                <a:effectLst/>
                <a:latin typeface=" Cascadia Code PL"/>
              </a:rPr>
              <a:t>);</a:t>
            </a:r>
          </a:p>
          <a:p>
            <a:br>
              <a:rPr lang="en-US" sz="2400" b="0" noProof="0" dirty="0">
                <a:solidFill>
                  <a:srgbClr val="D4D4D4"/>
                </a:solidFill>
                <a:effectLst/>
                <a:latin typeface=" Cascadia Code PL"/>
              </a:rPr>
            </a:br>
            <a:r>
              <a:rPr lang="en-US" sz="2400" b="0" noProof="0" dirty="0">
                <a:solidFill>
                  <a:srgbClr val="569CD6"/>
                </a:solidFill>
                <a:effectLst/>
                <a:latin typeface=" Cascadia Code PL"/>
              </a:rPr>
              <a:t>var</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f</a:t>
            </a:r>
            <a:r>
              <a:rPr lang="en-US" sz="2400" b="0" noProof="0" dirty="0">
                <a:solidFill>
                  <a:srgbClr val="D4D4D4"/>
                </a:solidFill>
                <a:effectLst/>
                <a:latin typeface=" Cascadia Code PL"/>
              </a:rPr>
              <a:t> = (</a:t>
            </a:r>
            <a:r>
              <a:rPr lang="en-US" sz="2400" b="0" noProof="0" dirty="0">
                <a:solidFill>
                  <a:srgbClr val="9CDCFE"/>
                </a:solidFill>
                <a:effectLst/>
                <a:latin typeface=" Cascadia Code PL"/>
              </a:rPr>
              <a:t>name: </a:t>
            </a:r>
            <a:r>
              <a:rPr lang="en-US" sz="2400" b="0" noProof="0" dirty="0">
                <a:solidFill>
                  <a:srgbClr val="CE9178"/>
                </a:solidFill>
                <a:effectLst/>
                <a:latin typeface=" Cascadia Code PL"/>
              </a:rPr>
              <a:t>"Barry Allen"</a:t>
            </a:r>
            <a:r>
              <a:rPr lang="en-US" sz="2400" b="0" noProof="0" dirty="0">
                <a:solidFill>
                  <a:srgbClr val="D4D4D4"/>
                </a:solidFill>
                <a:effectLst/>
                <a:latin typeface=" Cascadia Code PL"/>
              </a:rPr>
              <a:t>, </a:t>
            </a:r>
            <a:r>
              <a:rPr lang="en-US" sz="2400" b="0" noProof="0" dirty="0" err="1">
                <a:solidFill>
                  <a:srgbClr val="9CDCFE"/>
                </a:solidFill>
                <a:effectLst/>
                <a:latin typeface=" Cascadia Code PL"/>
              </a:rPr>
              <a:t>alterEgo</a:t>
            </a:r>
            <a:r>
              <a:rPr lang="en-US" sz="2400" b="0" noProof="0" dirty="0">
                <a:solidFill>
                  <a:srgbClr val="D4D4D4"/>
                </a:solidFill>
                <a:effectLst/>
                <a:latin typeface=" Cascadia Code PL"/>
              </a:rPr>
              <a:t>: </a:t>
            </a:r>
            <a:r>
              <a:rPr lang="en-US" sz="2400" b="0" noProof="0" dirty="0">
                <a:solidFill>
                  <a:srgbClr val="CE9178"/>
                </a:solidFill>
                <a:effectLst/>
                <a:latin typeface=" Cascadia Code PL"/>
              </a:rPr>
              <a:t>"The Flash"</a:t>
            </a:r>
            <a:r>
              <a:rPr lang="en-US" sz="2400" b="0" noProof="0" dirty="0">
                <a:solidFill>
                  <a:srgbClr val="D4D4D4"/>
                </a:solidFill>
                <a:effectLst/>
                <a:latin typeface=" Cascadia Code PL"/>
              </a:rPr>
              <a:t>);</a:t>
            </a:r>
          </a:p>
          <a:p>
            <a:br>
              <a:rPr lang="en-US" sz="2400" b="0" noProof="0" dirty="0">
                <a:solidFill>
                  <a:srgbClr val="D4D4D4"/>
                </a:solidFill>
                <a:effectLst/>
                <a:latin typeface=" Cascadia Code PL"/>
              </a:rPr>
            </a:br>
            <a:r>
              <a:rPr lang="en-US" sz="2400" b="0" noProof="0" dirty="0" err="1">
                <a:solidFill>
                  <a:srgbClr val="9CDCFE"/>
                </a:solidFill>
                <a:effectLst/>
                <a:latin typeface=" Cascadia Code PL"/>
              </a:rPr>
              <a:t>IEnumerable</a:t>
            </a:r>
            <a:r>
              <a:rPr lang="en-US" sz="2400" b="0" noProof="0" dirty="0">
                <a:solidFill>
                  <a:srgbClr val="D4D4D4"/>
                </a:solidFill>
                <a:effectLst/>
                <a:latin typeface=" Cascadia Code PL"/>
              </a:rPr>
              <a:t>&lt;(</a:t>
            </a:r>
            <a:r>
              <a:rPr lang="en-US" sz="2400" b="0" noProof="0" dirty="0">
                <a:solidFill>
                  <a:srgbClr val="569CD6"/>
                </a:solidFill>
                <a:effectLst/>
                <a:latin typeface=" Cascadia Code PL"/>
              </a:rPr>
              <a:t>float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x</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float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y</a:t>
            </a:r>
            <a:r>
              <a:rPr lang="en-US" sz="2400" b="0" noProof="0" dirty="0">
                <a:solidFill>
                  <a:srgbClr val="D4D4D4"/>
                </a:solidFill>
                <a:effectLst/>
                <a:latin typeface=" Cascadia Code PL"/>
              </a:rPr>
              <a:t>)&gt; </a:t>
            </a:r>
            <a:r>
              <a:rPr lang="en-US" sz="2400" b="0" noProof="0" dirty="0" err="1">
                <a:solidFill>
                  <a:srgbClr val="DCDCAA"/>
                </a:solidFill>
                <a:effectLst/>
                <a:latin typeface=" Cascadia Code PL"/>
              </a:rPr>
              <a:t>GenerateCoordinates</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C586C0"/>
                </a:solidFill>
                <a:effectLst/>
                <a:latin typeface=" Cascadia Code PL"/>
              </a:rPr>
              <a:t>yield</a:t>
            </a:r>
            <a:r>
              <a:rPr lang="en-US" sz="2400" b="0" noProof="0" dirty="0">
                <a:solidFill>
                  <a:srgbClr val="D4D4D4"/>
                </a:solidFill>
                <a:effectLst/>
                <a:latin typeface=" Cascadia Code PL"/>
              </a:rPr>
              <a:t> </a:t>
            </a:r>
            <a:r>
              <a:rPr lang="en-US" sz="2400" b="0" noProof="0" dirty="0">
                <a:solidFill>
                  <a:srgbClr val="C586C0"/>
                </a:solidFill>
                <a:effectLst/>
                <a:latin typeface=" Cascadia Code PL"/>
              </a:rPr>
              <a:t>return</a:t>
            </a:r>
            <a:r>
              <a:rPr lang="en-US" sz="2400" b="0" noProof="0" dirty="0">
                <a:solidFill>
                  <a:srgbClr val="D4D4D4"/>
                </a:solidFill>
                <a:effectLst/>
                <a:latin typeface=" Cascadia Code PL"/>
              </a:rPr>
              <a:t> (</a:t>
            </a:r>
            <a:r>
              <a:rPr lang="en-US" sz="2400" b="0" noProof="0" dirty="0">
                <a:solidFill>
                  <a:srgbClr val="B5CEA8"/>
                </a:solidFill>
                <a:effectLst/>
                <a:latin typeface=" Cascadia Code PL"/>
              </a:rPr>
              <a:t>1.3f</a:t>
            </a:r>
            <a:r>
              <a:rPr lang="en-US" sz="2400" b="0" noProof="0" dirty="0">
                <a:solidFill>
                  <a:srgbClr val="D4D4D4"/>
                </a:solidFill>
                <a:effectLst/>
                <a:latin typeface=" Cascadia Code PL"/>
              </a:rPr>
              <a:t>, </a:t>
            </a:r>
            <a:r>
              <a:rPr lang="en-US" sz="2400" b="0" noProof="0" dirty="0">
                <a:solidFill>
                  <a:srgbClr val="B5CEA8"/>
                </a:solidFill>
                <a:effectLst/>
                <a:latin typeface=" Cascadia Code PL"/>
              </a:rPr>
              <a:t>23.45f</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a:t>
            </a:r>
          </a:p>
        </p:txBody>
      </p:sp>
    </p:spTree>
    <p:extLst>
      <p:ext uri="{BB962C8B-B14F-4D97-AF65-F5344CB8AC3E}">
        <p14:creationId xmlns:p14="http://schemas.microsoft.com/office/powerpoint/2010/main" val="32000336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noProof="0" dirty="0">
                <a:solidFill>
                  <a:schemeClr val="bg1"/>
                </a:solidFill>
              </a:rPr>
              <a:t>Data: Collection Initializer</a:t>
            </a: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038029"/>
          </a:xfrm>
        </p:spPr>
        <p:txBody>
          <a:bodyPr/>
          <a:lstStyle/>
          <a:p>
            <a:endParaRPr lang="en-US" sz="3200" b="0" noProof="0" dirty="0">
              <a:solidFill>
                <a:srgbClr val="9CDCFE"/>
              </a:solidFill>
              <a:effectLst/>
              <a:latin typeface=" Cascadia Code PL"/>
            </a:endParaRPr>
          </a:p>
          <a:p>
            <a:r>
              <a:rPr lang="en-US" sz="3200" b="0" noProof="0" dirty="0" err="1">
                <a:solidFill>
                  <a:srgbClr val="9CDCFE"/>
                </a:solidFill>
                <a:effectLst/>
                <a:latin typeface=" Cascadia Code PL"/>
              </a:rPr>
              <a:t>IEnumerable</a:t>
            </a:r>
            <a:r>
              <a:rPr lang="en-US" sz="3200" b="0" noProof="0" dirty="0">
                <a:solidFill>
                  <a:srgbClr val="D4D4D4"/>
                </a:solidFill>
                <a:effectLst/>
                <a:latin typeface=" Cascadia Code PL"/>
              </a:rPr>
              <a:t>&lt;</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&gt; </a:t>
            </a:r>
            <a:r>
              <a:rPr lang="en-US" sz="3200" b="0" noProof="0" dirty="0">
                <a:solidFill>
                  <a:srgbClr val="9CDCFE"/>
                </a:solidFill>
                <a:effectLst/>
                <a:latin typeface=" Cascadia Code PL"/>
              </a:rPr>
              <a:t>cities</a:t>
            </a:r>
            <a:r>
              <a:rPr lang="en-US" sz="3200" b="0" noProof="0" dirty="0">
                <a:solidFill>
                  <a:srgbClr val="D4D4D4"/>
                </a:solidFill>
                <a:effectLst/>
                <a:latin typeface=" Cascadia Code PL"/>
              </a:rPr>
              <a:t> =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a:t>
            </a:r>
          </a:p>
          <a:p>
            <a:r>
              <a:rPr lang="en-US" sz="3200" b="0" noProof="0" dirty="0">
                <a:solidFill>
                  <a:srgbClr val="569CD6"/>
                </a:solidFill>
                <a:effectLst/>
                <a:latin typeface=" Cascadia Code PL"/>
              </a:rPr>
              <a:t>    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a:t>
            </a:r>
            <a:r>
              <a:rPr lang="en-US" sz="3200" b="0" noProof="0" dirty="0">
                <a:solidFill>
                  <a:srgbClr val="B5CEA8"/>
                </a:solidFill>
                <a:effectLst/>
                <a:latin typeface=" Cascadia Code PL"/>
              </a:rPr>
              <a:t>1</a:t>
            </a:r>
            <a:r>
              <a:rPr lang="en-US" sz="3200" b="0" noProof="0" dirty="0">
                <a:solidFill>
                  <a:srgbClr val="D4D4D4"/>
                </a:solidFill>
                <a:effectLst/>
                <a:latin typeface=" Cascadia Code PL"/>
              </a:rPr>
              <a:t>, </a:t>
            </a:r>
            <a:r>
              <a:rPr lang="en-US" sz="3200" b="0" noProof="0" dirty="0">
                <a:solidFill>
                  <a:srgbClr val="CE9178"/>
                </a:solidFill>
                <a:effectLst/>
                <a:latin typeface=" Cascadia Code PL"/>
              </a:rPr>
              <a:t>"Berlin"</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a:t>
            </a:r>
            <a:r>
              <a:rPr lang="en-US" sz="3200" b="0" noProof="0" dirty="0">
                <a:solidFill>
                  <a:srgbClr val="B5CEA8"/>
                </a:solidFill>
                <a:effectLst/>
                <a:latin typeface=" Cascadia Code PL"/>
              </a:rPr>
              <a:t>2</a:t>
            </a:r>
            <a:r>
              <a:rPr lang="en-US" sz="3200" b="0" noProof="0" dirty="0">
                <a:solidFill>
                  <a:srgbClr val="D4D4D4"/>
                </a:solidFill>
                <a:effectLst/>
                <a:latin typeface=" Cascadia Code PL"/>
              </a:rPr>
              <a:t>, </a:t>
            </a:r>
            <a:r>
              <a:rPr lang="en-US" sz="3200" b="0" noProof="0" dirty="0">
                <a:solidFill>
                  <a:srgbClr val="CE9178"/>
                </a:solidFill>
                <a:effectLst/>
                <a:latin typeface=" Cascadia Code PL"/>
              </a:rPr>
              <a:t>"Hamburg"</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a:t>
            </a:r>
            <a:r>
              <a:rPr lang="en-US" sz="3200" b="0" noProof="0" dirty="0">
                <a:solidFill>
                  <a:srgbClr val="B5CEA8"/>
                </a:solidFill>
                <a:effectLst/>
                <a:latin typeface=" Cascadia Code PL"/>
              </a:rPr>
              <a:t>3</a:t>
            </a:r>
            <a:r>
              <a:rPr lang="en-US" sz="3200" b="0" noProof="0" dirty="0">
                <a:solidFill>
                  <a:srgbClr val="D4D4D4"/>
                </a:solidFill>
                <a:effectLst/>
                <a:latin typeface=" Cascadia Code PL"/>
              </a:rPr>
              <a:t>, </a:t>
            </a:r>
            <a:r>
              <a:rPr lang="en-US" sz="3200" b="0" noProof="0" dirty="0">
                <a:solidFill>
                  <a:srgbClr val="CE9178"/>
                </a:solidFill>
                <a:effectLst/>
                <a:latin typeface=" Cascadia Code PL"/>
              </a:rPr>
              <a:t>"Frankfurt"</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a:t>
            </a:r>
          </a:p>
        </p:txBody>
      </p:sp>
    </p:spTree>
    <p:extLst>
      <p:ext uri="{BB962C8B-B14F-4D97-AF65-F5344CB8AC3E}">
        <p14:creationId xmlns:p14="http://schemas.microsoft.com/office/powerpoint/2010/main" val="13127721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noProof="0" dirty="0">
                <a:solidFill>
                  <a:schemeClr val="bg1"/>
                </a:solidFill>
              </a:rPr>
              <a:t>Data: Collection + Object Initializer</a:t>
            </a: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628960"/>
          </a:xfrm>
        </p:spPr>
        <p:txBody>
          <a:bodyPr/>
          <a:lstStyle/>
          <a:p>
            <a:endParaRPr lang="en-US" sz="3200" b="0" noProof="0" dirty="0">
              <a:solidFill>
                <a:srgbClr val="9CDCFE"/>
              </a:solidFill>
              <a:effectLst/>
              <a:latin typeface=" Cascadia Code PL"/>
            </a:endParaRPr>
          </a:p>
          <a:p>
            <a:r>
              <a:rPr lang="en-US" sz="3200" b="0" noProof="0" dirty="0" err="1">
                <a:solidFill>
                  <a:srgbClr val="9CDCFE"/>
                </a:solidFill>
                <a:effectLst/>
                <a:latin typeface=" Cascadia Code PL"/>
              </a:rPr>
              <a:t>IEnumerable</a:t>
            </a:r>
            <a:r>
              <a:rPr lang="en-US" sz="3200" b="0" noProof="0" dirty="0">
                <a:solidFill>
                  <a:srgbClr val="D4D4D4"/>
                </a:solidFill>
                <a:effectLst/>
                <a:latin typeface=" Cascadia Code PL"/>
              </a:rPr>
              <a:t>&lt;</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&gt; </a:t>
            </a:r>
            <a:r>
              <a:rPr lang="en-US" sz="3200" b="0" noProof="0" dirty="0">
                <a:solidFill>
                  <a:srgbClr val="9CDCFE"/>
                </a:solidFill>
                <a:effectLst/>
                <a:latin typeface=" Cascadia Code PL"/>
              </a:rPr>
              <a:t>cities</a:t>
            </a:r>
            <a:r>
              <a:rPr lang="en-US" sz="3200" b="0" noProof="0" dirty="0">
                <a:solidFill>
                  <a:srgbClr val="D4D4D4"/>
                </a:solidFill>
                <a:effectLst/>
                <a:latin typeface=" Cascadia Code PL"/>
              </a:rPr>
              <a:t> =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 { </a:t>
            </a:r>
            <a:r>
              <a:rPr lang="en-US" sz="3200" b="0" noProof="0" dirty="0">
                <a:solidFill>
                  <a:srgbClr val="9CDCFE"/>
                </a:solidFill>
                <a:effectLst/>
                <a:latin typeface=" Cascadia Code PL"/>
              </a:rPr>
              <a:t>Id</a:t>
            </a:r>
            <a:r>
              <a:rPr lang="en-US" sz="3200" b="0" noProof="0" dirty="0">
                <a:solidFill>
                  <a:srgbClr val="D4D4D4"/>
                </a:solidFill>
                <a:effectLst/>
                <a:latin typeface=" Cascadia Code PL"/>
              </a:rPr>
              <a:t> = </a:t>
            </a:r>
            <a:r>
              <a:rPr lang="en-US" sz="3200" b="0" noProof="0" dirty="0">
                <a:solidFill>
                  <a:srgbClr val="B5CEA8"/>
                </a:solidFill>
                <a:effectLst/>
                <a:latin typeface=" Cascadia Code PL"/>
              </a:rPr>
              <a:t>1</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Name</a:t>
            </a:r>
            <a:r>
              <a:rPr lang="en-US" sz="3200" b="0" noProof="0" dirty="0">
                <a:solidFill>
                  <a:srgbClr val="D4D4D4"/>
                </a:solidFill>
                <a:effectLst/>
                <a:latin typeface=" Cascadia Code PL"/>
              </a:rPr>
              <a:t> = </a:t>
            </a:r>
            <a:r>
              <a:rPr lang="en-US" sz="3200" b="0" noProof="0" dirty="0">
                <a:solidFill>
                  <a:srgbClr val="CE9178"/>
                </a:solidFill>
                <a:effectLst/>
                <a:latin typeface=" Cascadia Code PL"/>
              </a:rPr>
              <a:t>"Berlin"</a:t>
            </a:r>
            <a:r>
              <a:rPr lang="en-US" sz="3200" b="0" noProof="0" dirty="0">
                <a:solidFill>
                  <a:srgbClr val="D4D4D4"/>
                </a:solidFill>
                <a:effectLst/>
                <a:latin typeface=" Cascadia Code PL"/>
              </a:rPr>
              <a:t> },</a:t>
            </a: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 { </a:t>
            </a:r>
            <a:r>
              <a:rPr lang="en-US" sz="3200" b="0" noProof="0" dirty="0">
                <a:solidFill>
                  <a:srgbClr val="9CDCFE"/>
                </a:solidFill>
                <a:effectLst/>
                <a:latin typeface=" Cascadia Code PL"/>
              </a:rPr>
              <a:t>Id</a:t>
            </a:r>
            <a:r>
              <a:rPr lang="en-US" sz="3200" b="0" noProof="0" dirty="0">
                <a:solidFill>
                  <a:srgbClr val="D4D4D4"/>
                </a:solidFill>
                <a:effectLst/>
                <a:latin typeface=" Cascadia Code PL"/>
              </a:rPr>
              <a:t> = </a:t>
            </a:r>
            <a:r>
              <a:rPr lang="en-US" sz="3200" b="0" noProof="0" dirty="0">
                <a:solidFill>
                  <a:srgbClr val="B5CEA8"/>
                </a:solidFill>
                <a:effectLst/>
                <a:latin typeface=" Cascadia Code PL"/>
              </a:rPr>
              <a:t>2</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Name</a:t>
            </a:r>
            <a:r>
              <a:rPr lang="en-US" sz="3200" b="0" noProof="0" dirty="0">
                <a:solidFill>
                  <a:srgbClr val="D4D4D4"/>
                </a:solidFill>
                <a:effectLst/>
                <a:latin typeface=" Cascadia Code PL"/>
              </a:rPr>
              <a:t> = </a:t>
            </a:r>
            <a:r>
              <a:rPr lang="en-US" sz="3200" b="0" noProof="0" dirty="0">
                <a:solidFill>
                  <a:srgbClr val="CE9178"/>
                </a:solidFill>
                <a:effectLst/>
                <a:latin typeface=" Cascadia Code PL"/>
              </a:rPr>
              <a:t>"Hamburg"</a:t>
            </a:r>
            <a:r>
              <a:rPr lang="en-US" sz="3200" b="0" noProof="0" dirty="0">
                <a:solidFill>
                  <a:srgbClr val="D4D4D4"/>
                </a:solidFill>
                <a:effectLst/>
                <a:latin typeface=" Cascadia Code PL"/>
              </a:rPr>
              <a:t> },</a:t>
            </a: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a:t>
            </a:r>
            <a:r>
              <a:rPr lang="en-US" sz="3200" b="0" noProof="0" dirty="0">
                <a:solidFill>
                  <a:srgbClr val="4EC9B0"/>
                </a:solidFill>
                <a:effectLst/>
                <a:latin typeface=" Cascadia Code PL"/>
              </a:rPr>
              <a:t>City</a:t>
            </a:r>
            <a:r>
              <a:rPr lang="en-US" sz="3200" b="0" noProof="0" dirty="0">
                <a:solidFill>
                  <a:srgbClr val="D4D4D4"/>
                </a:solidFill>
                <a:effectLst/>
                <a:latin typeface=" Cascadia Code PL"/>
              </a:rPr>
              <a:t> { </a:t>
            </a:r>
            <a:r>
              <a:rPr lang="en-US" sz="3200" b="0" noProof="0" dirty="0">
                <a:solidFill>
                  <a:srgbClr val="9CDCFE"/>
                </a:solidFill>
                <a:effectLst/>
                <a:latin typeface=" Cascadia Code PL"/>
              </a:rPr>
              <a:t>Id</a:t>
            </a:r>
            <a:r>
              <a:rPr lang="en-US" sz="3200" b="0" noProof="0" dirty="0">
                <a:solidFill>
                  <a:srgbClr val="D4D4D4"/>
                </a:solidFill>
                <a:effectLst/>
                <a:latin typeface=" Cascadia Code PL"/>
              </a:rPr>
              <a:t> = </a:t>
            </a:r>
            <a:r>
              <a:rPr lang="en-US" sz="3200" b="0" noProof="0" dirty="0">
                <a:solidFill>
                  <a:srgbClr val="B5CEA8"/>
                </a:solidFill>
                <a:effectLst/>
                <a:latin typeface=" Cascadia Code PL"/>
              </a:rPr>
              <a:t>3</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Name</a:t>
            </a:r>
            <a:r>
              <a:rPr lang="en-US" sz="3200" b="0" noProof="0" dirty="0">
                <a:solidFill>
                  <a:srgbClr val="D4D4D4"/>
                </a:solidFill>
                <a:effectLst/>
                <a:latin typeface=" Cascadia Code PL"/>
              </a:rPr>
              <a:t> = </a:t>
            </a:r>
            <a:r>
              <a:rPr lang="en-US" sz="3200" b="0" noProof="0" dirty="0">
                <a:solidFill>
                  <a:srgbClr val="CE9178"/>
                </a:solidFill>
                <a:effectLst/>
                <a:latin typeface=" Cascadia Code PL"/>
              </a:rPr>
              <a:t>"Frankfurt"</a:t>
            </a:r>
            <a:r>
              <a:rPr lang="en-US" sz="3200" b="0" noProof="0" dirty="0">
                <a:solidFill>
                  <a:srgbClr val="D4D4D4"/>
                </a:solidFill>
                <a:effectLst/>
                <a:latin typeface=" Cascadia Code PL"/>
              </a:rPr>
              <a:t> }</a:t>
            </a:r>
          </a:p>
          <a:p>
            <a:r>
              <a:rPr lang="en-US" sz="3200" b="0" noProof="0" dirty="0">
                <a:solidFill>
                  <a:srgbClr val="D4D4D4"/>
                </a:solidFill>
                <a:effectLst/>
                <a:latin typeface=" Cascadia Code PL"/>
              </a:rPr>
              <a:t>};</a:t>
            </a:r>
          </a:p>
          <a:p>
            <a:endParaRPr lang="en-US" sz="3200" noProof="0" dirty="0"/>
          </a:p>
        </p:txBody>
      </p:sp>
    </p:spTree>
    <p:extLst>
      <p:ext uri="{BB962C8B-B14F-4D97-AF65-F5344CB8AC3E}">
        <p14:creationId xmlns:p14="http://schemas.microsoft.com/office/powerpoint/2010/main" val="26796027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noProof="0" dirty="0"/>
              <a:t>Extension Methods</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2816477" cy="138499"/>
          </a:xfrm>
          <a:prstGeom prst="rect">
            <a:avLst/>
          </a:prstGeom>
          <a:solidFill>
            <a:srgbClr val="000000"/>
          </a:solidFill>
        </p:spPr>
        <p:txBody>
          <a:bodyPr wrap="none" lIns="0" tIns="0" rIns="0" bIns="0" rtlCol="0">
            <a:spAutoFit/>
          </a:bodyPr>
          <a:lstStyle/>
          <a:p>
            <a:r>
              <a:rPr lang="LID4096" sz="900">
                <a:hlinkClick r:id="rId4" tooltip="http://accidentaladvocate.blogspot.com/2017/01/7-things-to-know-before-going-for-hair.html"/>
              </a:rPr>
              <a:t>This Photo</a:t>
            </a:r>
            <a:r>
              <a:rPr lang="LID4096" sz="900"/>
              <a:t> by Unknown Author is licensed under </a:t>
            </a:r>
            <a:r>
              <a:rPr lang="LID4096" sz="900">
                <a:hlinkClick r:id="rId5" tooltip="https://creativecommons.org/licenses/by/3.0/"/>
              </a:rPr>
              <a:t>CC BY</a:t>
            </a:r>
            <a:endParaRPr lang="LID4096" sz="900"/>
          </a:p>
        </p:txBody>
      </p:sp>
    </p:spTree>
    <p:extLst>
      <p:ext uri="{BB962C8B-B14F-4D97-AF65-F5344CB8AC3E}">
        <p14:creationId xmlns:p14="http://schemas.microsoft.com/office/powerpoint/2010/main" val="19929266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ED43-9514-4468-B298-66B2CC314908}"/>
              </a:ext>
            </a:extLst>
          </p:cNvPr>
          <p:cNvSpPr>
            <a:spLocks noGrp="1"/>
          </p:cNvSpPr>
          <p:nvPr>
            <p:ph type="title"/>
          </p:nvPr>
        </p:nvSpPr>
        <p:spPr/>
        <p:txBody>
          <a:bodyPr/>
          <a:lstStyle/>
          <a:p>
            <a:r>
              <a:rPr lang="en-US" noProof="0" dirty="0">
                <a:solidFill>
                  <a:schemeClr val="bg1"/>
                </a:solidFill>
              </a:rPr>
              <a:t>Extension methods 1/2</a:t>
            </a:r>
          </a:p>
        </p:txBody>
      </p:sp>
      <p:sp>
        <p:nvSpPr>
          <p:cNvPr id="3" name="Text Placeholder 2">
            <a:extLst>
              <a:ext uri="{FF2B5EF4-FFF2-40B4-BE49-F238E27FC236}">
                <a16:creationId xmlns:a16="http://schemas.microsoft.com/office/drawing/2014/main" id="{170F43C1-9E00-4F8E-85FA-EC2886EAB80C}"/>
              </a:ext>
            </a:extLst>
          </p:cNvPr>
          <p:cNvSpPr>
            <a:spLocks noGrp="1"/>
          </p:cNvSpPr>
          <p:nvPr>
            <p:ph type="body" sz="quarter" idx="10"/>
          </p:nvPr>
        </p:nvSpPr>
        <p:spPr>
          <a:xfrm>
            <a:off x="588263" y="1436688"/>
            <a:ext cx="11018520" cy="4739759"/>
          </a:xfrm>
        </p:spPr>
        <p:txBody>
          <a:bodyPr/>
          <a:lstStyle/>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count</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Count</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sorted</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OrderBy</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Name</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filtered</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Where</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Name</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Contains</a:t>
            </a:r>
            <a:r>
              <a:rPr lang="en-US" sz="2000" b="0" noProof="0" dirty="0">
                <a:solidFill>
                  <a:srgbClr val="D4D4D4"/>
                </a:solidFill>
                <a:effectLst/>
                <a:latin typeface=" Cascadia Code PL"/>
              </a:rPr>
              <a:t>(</a:t>
            </a:r>
            <a:r>
              <a:rPr lang="en-US" sz="2000" b="0" noProof="0" dirty="0">
                <a:solidFill>
                  <a:srgbClr val="CE9178"/>
                </a:solidFill>
                <a:effectLst/>
                <a:latin typeface=" Cascadia Code PL"/>
              </a:rPr>
              <a:t>"</a:t>
            </a:r>
            <a:r>
              <a:rPr lang="en-US" sz="2000" b="0" noProof="0" dirty="0" err="1">
                <a:solidFill>
                  <a:srgbClr val="CE9178"/>
                </a:solidFill>
                <a:effectLst/>
                <a:latin typeface=" Cascadia Code PL"/>
              </a:rPr>
              <a:t>i</a:t>
            </a:r>
            <a:r>
              <a:rPr lang="en-US" sz="2000" b="0" noProof="0" dirty="0">
                <a:solidFill>
                  <a:srgbClr val="CE9178"/>
                </a:solidFill>
                <a:effectLst/>
                <a:latin typeface=" Cascadia Code PL"/>
              </a:rPr>
              <a:t>"</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pick</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FirstOrDefault</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Id</a:t>
            </a:r>
            <a:r>
              <a:rPr lang="en-US" sz="2000" b="0" noProof="0" dirty="0">
                <a:solidFill>
                  <a:srgbClr val="D4D4D4"/>
                </a:solidFill>
                <a:effectLst/>
                <a:latin typeface=" Cascadia Code PL"/>
              </a:rPr>
              <a:t> == </a:t>
            </a:r>
            <a:r>
              <a:rPr lang="en-US" sz="2000" b="0" noProof="0" dirty="0">
                <a:solidFill>
                  <a:srgbClr val="B5CEA8"/>
                </a:solidFill>
                <a:effectLst/>
                <a:latin typeface=" Cascadia Code PL"/>
              </a:rPr>
              <a:t>2</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all</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All</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Name</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Length</a:t>
            </a:r>
            <a:r>
              <a:rPr lang="en-US" sz="2000" b="0" noProof="0" dirty="0">
                <a:solidFill>
                  <a:srgbClr val="D4D4D4"/>
                </a:solidFill>
                <a:effectLst/>
                <a:latin typeface=" Cascadia Code PL"/>
              </a:rPr>
              <a:t> &lt; </a:t>
            </a:r>
            <a:r>
              <a:rPr lang="en-US" sz="2000" b="0" noProof="0" dirty="0">
                <a:solidFill>
                  <a:srgbClr val="B5CEA8"/>
                </a:solidFill>
                <a:effectLst/>
                <a:latin typeface=" Cascadia Code PL"/>
              </a:rPr>
              <a:t>10</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any</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Any</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Name</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StartsWith</a:t>
            </a:r>
            <a:r>
              <a:rPr lang="en-US" sz="2000" b="0" noProof="0" dirty="0">
                <a:solidFill>
                  <a:srgbClr val="D4D4D4"/>
                </a:solidFill>
                <a:effectLst/>
                <a:latin typeface=" Cascadia Code PL"/>
              </a:rPr>
              <a:t>(</a:t>
            </a:r>
            <a:r>
              <a:rPr lang="en-US" sz="2000" b="0" noProof="0" dirty="0">
                <a:solidFill>
                  <a:srgbClr val="CE9178"/>
                </a:solidFill>
                <a:effectLst/>
                <a:latin typeface=" Cascadia Code PL"/>
              </a:rPr>
              <a:t>"B"</a:t>
            </a:r>
            <a:r>
              <a:rPr lang="en-US" sz="2000" b="0" noProof="0" dirty="0">
                <a:solidFill>
                  <a:srgbClr val="D4D4D4"/>
                </a:solidFill>
                <a:effectLst/>
                <a:latin typeface=" Cascadia Code PL"/>
              </a:rPr>
              <a:t>));</a:t>
            </a:r>
          </a:p>
          <a:p>
            <a:endParaRPr lang="en-US" sz="2000" b="0" noProof="0" dirty="0">
              <a:solidFill>
                <a:srgbClr val="569CD6"/>
              </a:solidFill>
              <a:effectLst/>
              <a:latin typeface=" Cascadia Code PL"/>
            </a:endParaRPr>
          </a:p>
          <a:p>
            <a:r>
              <a:rPr lang="en-US" sz="2000" b="0" noProof="0" dirty="0">
                <a:solidFill>
                  <a:srgbClr val="569CD6"/>
                </a:solidFill>
                <a:effectLst/>
                <a:latin typeface=" Cascadia Code PL"/>
              </a:rPr>
              <a:t>var</a:t>
            </a:r>
            <a:r>
              <a:rPr lang="en-US" sz="2000" b="0" noProof="0" dirty="0">
                <a:solidFill>
                  <a:srgbClr val="D4D4D4"/>
                </a:solidFill>
                <a:effectLst/>
                <a:latin typeface=" Cascadia Code PL"/>
              </a:rPr>
              <a:t> </a:t>
            </a:r>
            <a:r>
              <a:rPr lang="en-US" sz="2000" b="0" noProof="0" dirty="0">
                <a:solidFill>
                  <a:srgbClr val="9CDCFE"/>
                </a:solidFill>
                <a:effectLst/>
                <a:latin typeface=" Cascadia Code PL"/>
              </a:rPr>
              <a:t>select</a:t>
            </a:r>
            <a:r>
              <a:rPr lang="en-US" sz="2000" b="0" noProof="0" dirty="0">
                <a:solidFill>
                  <a:srgbClr val="D4D4D4"/>
                </a:solidFill>
                <a:effectLst/>
                <a:latin typeface=" Cascadia Code PL"/>
              </a:rPr>
              <a:t> = </a:t>
            </a:r>
            <a:r>
              <a:rPr lang="en-US" sz="2000" b="0" noProof="0" dirty="0" err="1">
                <a:solidFill>
                  <a:srgbClr val="9CDCFE"/>
                </a:solidFill>
                <a:effectLst/>
                <a:latin typeface=" Cascadia Code PL"/>
              </a:rPr>
              <a:t>cities</a:t>
            </a:r>
            <a:r>
              <a:rPr lang="en-US" sz="2000" b="0" noProof="0" dirty="0" err="1">
                <a:solidFill>
                  <a:srgbClr val="D4D4D4"/>
                </a:solidFill>
                <a:effectLst/>
                <a:latin typeface=" Cascadia Code PL"/>
              </a:rPr>
              <a:t>.</a:t>
            </a:r>
            <a:r>
              <a:rPr lang="en-US" sz="2000" b="0" noProof="0" dirty="0" err="1">
                <a:solidFill>
                  <a:srgbClr val="DCDCAA"/>
                </a:solidFill>
                <a:effectLst/>
                <a:latin typeface=" Cascadia Code PL"/>
              </a:rPr>
              <a:t>Select</a:t>
            </a:r>
            <a:r>
              <a:rPr lang="en-US" sz="2000" b="0" noProof="0" dirty="0">
                <a:solidFill>
                  <a:srgbClr val="D4D4D4"/>
                </a:solidFill>
                <a:effectLst/>
                <a:latin typeface=" Cascadia Code PL"/>
              </a:rPr>
              <a:t>(</a:t>
            </a:r>
            <a:r>
              <a:rPr lang="en-US" sz="2000" b="0" noProof="0" dirty="0">
                <a:solidFill>
                  <a:srgbClr val="9CDCFE"/>
                </a:solidFill>
                <a:effectLst/>
                <a:latin typeface=" Cascadia Code PL"/>
              </a:rPr>
              <a:t>c</a:t>
            </a:r>
            <a:r>
              <a:rPr lang="en-US" sz="2000" b="0" noProof="0" dirty="0">
                <a:solidFill>
                  <a:srgbClr val="D4D4D4"/>
                </a:solidFill>
                <a:effectLst/>
                <a:latin typeface=" Cascadia Code PL"/>
              </a:rPr>
              <a:t> =&gt; </a:t>
            </a:r>
            <a:r>
              <a:rPr lang="en-US" sz="2000" b="0" noProof="0" dirty="0" err="1">
                <a:solidFill>
                  <a:srgbClr val="9CDCFE"/>
                </a:solidFill>
                <a:effectLst/>
                <a:latin typeface=" Cascadia Code PL"/>
              </a:rPr>
              <a:t>c</a:t>
            </a:r>
            <a:r>
              <a:rPr lang="en-US" sz="2000" b="0" noProof="0" dirty="0" err="1">
                <a:solidFill>
                  <a:srgbClr val="D4D4D4"/>
                </a:solidFill>
                <a:effectLst/>
                <a:latin typeface=" Cascadia Code PL"/>
              </a:rPr>
              <a:t>.</a:t>
            </a:r>
            <a:r>
              <a:rPr lang="en-US" sz="2000" b="0" noProof="0" dirty="0" err="1">
                <a:solidFill>
                  <a:srgbClr val="9CDCFE"/>
                </a:solidFill>
                <a:effectLst/>
                <a:latin typeface=" Cascadia Code PL"/>
              </a:rPr>
              <a:t>Name</a:t>
            </a:r>
            <a:r>
              <a:rPr lang="en-US" sz="2000" b="0" noProof="0" dirty="0">
                <a:solidFill>
                  <a:srgbClr val="D4D4D4"/>
                </a:solidFill>
                <a:effectLst/>
                <a:latin typeface=" Cascadia Code PL"/>
              </a:rPr>
              <a:t>);</a:t>
            </a:r>
          </a:p>
        </p:txBody>
      </p:sp>
    </p:spTree>
    <p:extLst>
      <p:ext uri="{BB962C8B-B14F-4D97-AF65-F5344CB8AC3E}">
        <p14:creationId xmlns:p14="http://schemas.microsoft.com/office/powerpoint/2010/main" val="42657481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BDAE-8492-42EC-A155-83C6E28C6931}"/>
              </a:ext>
            </a:extLst>
          </p:cNvPr>
          <p:cNvSpPr>
            <a:spLocks noGrp="1"/>
          </p:cNvSpPr>
          <p:nvPr>
            <p:ph type="title"/>
          </p:nvPr>
        </p:nvSpPr>
        <p:spPr/>
        <p:txBody>
          <a:bodyPr/>
          <a:lstStyle/>
          <a:p>
            <a:r>
              <a:rPr lang="en-US" noProof="0" dirty="0">
                <a:solidFill>
                  <a:schemeClr val="bg1"/>
                </a:solidFill>
              </a:rPr>
              <a:t>Extension methods 2/2</a:t>
            </a:r>
          </a:p>
        </p:txBody>
      </p:sp>
      <p:sp>
        <p:nvSpPr>
          <p:cNvPr id="3" name="Text Placeholder 2">
            <a:extLst>
              <a:ext uri="{FF2B5EF4-FFF2-40B4-BE49-F238E27FC236}">
                <a16:creationId xmlns:a16="http://schemas.microsoft.com/office/drawing/2014/main" id="{E3704F21-D137-4380-B6DD-FB15E28FFE75}"/>
              </a:ext>
            </a:extLst>
          </p:cNvPr>
          <p:cNvSpPr>
            <a:spLocks noGrp="1"/>
          </p:cNvSpPr>
          <p:nvPr>
            <p:ph type="body" sz="quarter" idx="10"/>
          </p:nvPr>
        </p:nvSpPr>
        <p:spPr>
          <a:xfrm>
            <a:off x="588263" y="1436688"/>
            <a:ext cx="11018520" cy="4358116"/>
          </a:xfrm>
        </p:spPr>
        <p:txBody>
          <a:bodyPr/>
          <a:lstStyle/>
          <a:p>
            <a:endParaRPr lang="en-US" sz="2400" b="0" noProof="0" dirty="0">
              <a:solidFill>
                <a:srgbClr val="569CD6"/>
              </a:solidFill>
              <a:effectLst/>
              <a:latin typeface=" Cascadia Code PL"/>
            </a:endParaRPr>
          </a:p>
          <a:p>
            <a:r>
              <a:rPr lang="en-US" sz="2400" b="0" noProof="0" dirty="0">
                <a:solidFill>
                  <a:srgbClr val="569CD6"/>
                </a:solidFill>
                <a:effectLst/>
                <a:latin typeface=" Cascadia Code PL"/>
              </a:rPr>
              <a:t>public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static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class</a:t>
            </a:r>
            <a:r>
              <a:rPr lang="en-US" sz="2400" b="0" noProof="0" dirty="0">
                <a:solidFill>
                  <a:srgbClr val="D4D4D4"/>
                </a:solidFill>
                <a:effectLst/>
                <a:latin typeface=" Cascadia Code PL"/>
              </a:rPr>
              <a:t> </a:t>
            </a:r>
            <a:r>
              <a:rPr lang="en-US" sz="2400" b="0" noProof="0" dirty="0">
                <a:solidFill>
                  <a:srgbClr val="4EC9B0"/>
                </a:solidFill>
                <a:effectLst/>
                <a:latin typeface=" Cascadia Code PL"/>
              </a:rPr>
              <a:t>Extensions</a:t>
            </a:r>
            <a:endParaRPr lang="en-US" sz="2400" b="0" noProof="0" dirty="0">
              <a:solidFill>
                <a:srgbClr val="D4D4D4"/>
              </a:solidFill>
              <a:effectLst/>
              <a:latin typeface=" Cascadia Code PL"/>
            </a:endParaRPr>
          </a:p>
          <a:p>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569CD6"/>
                </a:solidFill>
                <a:effectLst/>
                <a:latin typeface=" Cascadia Code PL"/>
              </a:rPr>
              <a:t>public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static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err="1">
                <a:solidFill>
                  <a:srgbClr val="DCDCAA"/>
                </a:solidFill>
                <a:effectLst/>
                <a:latin typeface=" Cascadia Code PL"/>
              </a:rPr>
              <a:t>WordCount</a:t>
            </a:r>
            <a:r>
              <a:rPr lang="en-US" sz="2400" b="0" noProof="0" dirty="0">
                <a:solidFill>
                  <a:srgbClr val="D4D4D4"/>
                </a:solidFill>
                <a:effectLst/>
                <a:latin typeface=" Cascadia Code PL"/>
              </a:rPr>
              <a:t>(</a:t>
            </a:r>
            <a:r>
              <a:rPr lang="en-US" sz="2400" b="0" noProof="0" dirty="0">
                <a:solidFill>
                  <a:srgbClr val="569CD6"/>
                </a:solidFill>
                <a:effectLst/>
                <a:latin typeface=" Cascadia Code PL"/>
              </a:rPr>
              <a:t>this</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string</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str</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        </a:t>
            </a:r>
            <a:r>
              <a:rPr lang="en-US" sz="2400" b="0" noProof="0" dirty="0">
                <a:solidFill>
                  <a:srgbClr val="C586C0"/>
                </a:solidFill>
                <a:effectLst/>
                <a:latin typeface=" Cascadia Code PL"/>
              </a:rPr>
              <a:t>return</a:t>
            </a:r>
            <a:r>
              <a:rPr lang="en-US" sz="2400" b="0" noProof="0" dirty="0">
                <a:solidFill>
                  <a:srgbClr val="D4D4D4"/>
                </a:solidFill>
                <a:effectLst/>
                <a:latin typeface=" Cascadia Code PL"/>
              </a:rPr>
              <a:t> </a:t>
            </a:r>
            <a:r>
              <a:rPr lang="en-US" sz="2400" b="0" noProof="0" dirty="0" err="1">
                <a:solidFill>
                  <a:srgbClr val="9CDCFE"/>
                </a:solidFill>
                <a:effectLst/>
                <a:latin typeface=" Cascadia Code PL"/>
              </a:rPr>
              <a:t>str</a:t>
            </a:r>
            <a:r>
              <a:rPr lang="en-US" sz="2400" b="0" noProof="0" dirty="0" err="1">
                <a:solidFill>
                  <a:srgbClr val="D4D4D4"/>
                </a:solidFill>
                <a:effectLst/>
                <a:latin typeface=" Cascadia Code PL"/>
              </a:rPr>
              <a:t>.</a:t>
            </a:r>
            <a:r>
              <a:rPr lang="en-US" sz="2400" b="0" noProof="0" dirty="0" err="1">
                <a:solidFill>
                  <a:srgbClr val="DCDCAA"/>
                </a:solidFill>
                <a:effectLst/>
                <a:latin typeface=" Cascadia Code PL"/>
              </a:rPr>
              <a:t>Split</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569CD6"/>
                </a:solidFill>
                <a:effectLst/>
                <a:latin typeface=" Cascadia Code PL"/>
              </a:rPr>
              <a:t>new</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char</a:t>
            </a:r>
            <a:r>
              <a:rPr lang="en-US" sz="2400" b="0" noProof="0" dirty="0">
                <a:solidFill>
                  <a:srgbClr val="D4D4D4"/>
                </a:solidFill>
                <a:effectLst/>
                <a:latin typeface=" Cascadia Code PL"/>
              </a:rPr>
              <a:t>[] { </a:t>
            </a:r>
            <a:r>
              <a:rPr lang="en-US" sz="2400" b="0" noProof="0" dirty="0">
                <a:solidFill>
                  <a:srgbClr val="CE9178"/>
                </a:solidFill>
                <a:effectLst/>
                <a:latin typeface=" Cascadia Code PL"/>
              </a:rPr>
              <a:t>' '</a:t>
            </a:r>
            <a:r>
              <a:rPr lang="en-US" sz="2400" b="0" noProof="0" dirty="0">
                <a:solidFill>
                  <a:srgbClr val="D4D4D4"/>
                </a:solidFill>
                <a:effectLst/>
                <a:latin typeface=" Cascadia Code PL"/>
              </a:rPr>
              <a:t>, </a:t>
            </a:r>
            <a:r>
              <a:rPr lang="en-US" sz="2400" b="0" noProof="0" dirty="0">
                <a:solidFill>
                  <a:srgbClr val="CE9178"/>
                </a:solidFill>
                <a:effectLst/>
                <a:latin typeface=" Cascadia Code PL"/>
              </a:rPr>
              <a:t>'.'</a:t>
            </a:r>
            <a:r>
              <a:rPr lang="en-US" sz="2400" b="0" noProof="0" dirty="0">
                <a:solidFill>
                  <a:srgbClr val="D4D4D4"/>
                </a:solidFill>
                <a:effectLst/>
                <a:latin typeface=" Cascadia Code PL"/>
              </a:rPr>
              <a:t>, </a:t>
            </a:r>
            <a:r>
              <a:rPr lang="en-US" sz="2400" b="0" noProof="0" dirty="0">
                <a:solidFill>
                  <a:srgbClr val="CE9178"/>
                </a:solidFill>
                <a:effectLst/>
                <a:latin typeface=" Cascadia Code PL"/>
              </a:rPr>
              <a:t>'?'</a:t>
            </a:r>
            <a:r>
              <a:rPr lang="en-US" sz="2400" b="0" noProof="0" dirty="0">
                <a:solidFill>
                  <a:srgbClr val="D4D4D4"/>
                </a:solidFill>
                <a:effectLst/>
                <a:latin typeface=" Cascadia Code PL"/>
              </a:rPr>
              <a:t> }, </a:t>
            </a:r>
          </a:p>
          <a:p>
            <a:r>
              <a:rPr lang="en-US" sz="2400" b="0" noProof="0" dirty="0">
                <a:solidFill>
                  <a:srgbClr val="D4D4D4"/>
                </a:solidFill>
                <a:effectLst/>
                <a:latin typeface=" Cascadia Code PL"/>
              </a:rPr>
              <a:t>            </a:t>
            </a:r>
            <a:r>
              <a:rPr lang="en-US" sz="2400" b="0" noProof="0" dirty="0" err="1">
                <a:solidFill>
                  <a:srgbClr val="4EC9B0"/>
                </a:solidFill>
                <a:effectLst/>
                <a:latin typeface=" Cascadia Code PL"/>
              </a:rPr>
              <a:t>StringSplitOptions</a:t>
            </a:r>
            <a:r>
              <a:rPr lang="en-US" sz="2400" b="0" noProof="0" dirty="0" err="1">
                <a:solidFill>
                  <a:srgbClr val="D4D4D4"/>
                </a:solidFill>
                <a:effectLst/>
                <a:latin typeface=" Cascadia Code PL"/>
              </a:rPr>
              <a:t>.</a:t>
            </a:r>
            <a:r>
              <a:rPr lang="en-US" sz="2400" b="0" noProof="0" dirty="0" err="1">
                <a:solidFill>
                  <a:srgbClr val="4FC1FF"/>
                </a:solidFill>
                <a:effectLst/>
                <a:latin typeface=" Cascadia Code PL"/>
              </a:rPr>
              <a:t>RemoveEmptyEntries</a:t>
            </a:r>
            <a:r>
              <a:rPr lang="en-US" sz="2400" b="0" noProof="0" dirty="0">
                <a:solidFill>
                  <a:srgbClr val="D4D4D4"/>
                </a:solidFill>
                <a:effectLst/>
                <a:latin typeface=" Cascadia Code PL"/>
              </a:rPr>
              <a:t>).</a:t>
            </a:r>
            <a:r>
              <a:rPr lang="en-US" sz="2400" b="0" noProof="0" dirty="0">
                <a:solidFill>
                  <a:srgbClr val="9CDCFE"/>
                </a:solidFill>
                <a:effectLst/>
                <a:latin typeface=" Cascadia Code PL"/>
              </a:rPr>
              <a:t>Length</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a:t>
            </a:r>
            <a:endParaRPr lang="en-US" sz="3600" noProof="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107441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Extension Methods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326768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noProof="0" dirty="0"/>
              <a:t>Agenda</a:t>
            </a:r>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fontScale="92500" lnSpcReduction="10000"/>
          </a:bodyPr>
          <a:lstStyle/>
          <a:p>
            <a:r>
              <a:rPr lang="en-US" noProof="0" dirty="0"/>
              <a:t>Delegates </a:t>
            </a:r>
          </a:p>
          <a:p>
            <a:r>
              <a:rPr lang="en-US" noProof="0" dirty="0"/>
              <a:t>Anonymous methods</a:t>
            </a:r>
          </a:p>
          <a:p>
            <a:r>
              <a:rPr lang="en-US" noProof="0" dirty="0"/>
              <a:t>Lambda expressions</a:t>
            </a:r>
          </a:p>
          <a:p>
            <a:r>
              <a:rPr lang="en-US" noProof="0" dirty="0"/>
              <a:t>Local functions</a:t>
            </a:r>
          </a:p>
          <a:p>
            <a:r>
              <a:rPr lang="en-US" noProof="0" dirty="0"/>
              <a:t>Anonymous types</a:t>
            </a:r>
          </a:p>
          <a:p>
            <a:r>
              <a:rPr lang="en-US" noProof="0" dirty="0"/>
              <a:t>Tuples</a:t>
            </a:r>
          </a:p>
          <a:p>
            <a:r>
              <a:rPr lang="en-US" noProof="0" dirty="0"/>
              <a:t>Extension methods</a:t>
            </a:r>
          </a:p>
          <a:p>
            <a:r>
              <a:rPr lang="en-US" noProof="0" dirty="0"/>
              <a:t>LINQ</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black question marks with one yellow question mark">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17555" r="17556" b="1"/>
          <a:stretch/>
        </p:blipFill>
        <p:spPr>
          <a:xfrm>
            <a:off x="0" y="0"/>
            <a:ext cx="12192000" cy="6858000"/>
          </a:xfrm>
          <a:prstGeom prst="rect">
            <a:avLst/>
          </a:prstGeom>
          <a:noFill/>
        </p:spPr>
      </p:pic>
      <p:sp>
        <p:nvSpPr>
          <p:cNvPr id="4" name="Title 3"/>
          <p:cNvSpPr>
            <a:spLocks noGrp="1"/>
          </p:cNvSpPr>
          <p:nvPr>
            <p:ph type="title"/>
          </p:nvPr>
        </p:nvSpPr>
        <p:spPr>
          <a:xfrm>
            <a:off x="0" y="3657600"/>
            <a:ext cx="12192000" cy="3200400"/>
          </a:xfrm>
        </p:spPr>
        <p:txBody>
          <a:bodyPr wrap="square" anchor="b">
            <a:normAutofit/>
          </a:bodyPr>
          <a:lstStyle/>
          <a:p>
            <a:r>
              <a:rPr lang="en-US" noProof="0" dirty="0"/>
              <a:t>LINQ – Language </a:t>
            </a:r>
            <a:r>
              <a:rPr lang="en-US" noProof="0" dirty="0" err="1"/>
              <a:t>INtegrated</a:t>
            </a:r>
            <a:r>
              <a:rPr lang="en-US" noProof="0" dirty="0"/>
              <a:t> Query</a:t>
            </a:r>
          </a:p>
        </p:txBody>
      </p:sp>
    </p:spTree>
    <p:extLst>
      <p:ext uri="{BB962C8B-B14F-4D97-AF65-F5344CB8AC3E}">
        <p14:creationId xmlns:p14="http://schemas.microsoft.com/office/powerpoint/2010/main" val="36182010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noProof="0" dirty="0">
                <a:solidFill>
                  <a:schemeClr val="bg1"/>
                </a:solidFill>
              </a:rPr>
              <a:t>LINQ</a:t>
            </a: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3447098"/>
          </a:xfrm>
        </p:spPr>
        <p:txBody>
          <a:bodyPr/>
          <a:lstStyle/>
          <a:p>
            <a:endParaRPr lang="en-US" sz="3200" b="0" noProof="0" dirty="0">
              <a:solidFill>
                <a:srgbClr val="569CD6"/>
              </a:solidFill>
              <a:effectLst/>
              <a:latin typeface=" Cascadia Code PL"/>
            </a:endParaRPr>
          </a:p>
          <a:p>
            <a:endParaRPr lang="en-US" sz="3200" noProof="0" dirty="0">
              <a:solidFill>
                <a:srgbClr val="569CD6"/>
              </a:solidFill>
              <a:latin typeface=" Cascadia Code PL"/>
            </a:endParaRPr>
          </a:p>
          <a:p>
            <a:r>
              <a:rPr lang="en-US" sz="3200" b="0" noProof="0" dirty="0">
                <a:solidFill>
                  <a:srgbClr val="569CD6"/>
                </a:solidFill>
                <a:effectLst/>
                <a:latin typeface=" Cascadia Code PL"/>
              </a:rPr>
              <a:t>var</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sorted</a:t>
            </a:r>
            <a:r>
              <a:rPr lang="en-US" sz="3200" b="0" noProof="0" dirty="0">
                <a:solidFill>
                  <a:srgbClr val="D4D4D4"/>
                </a:solidFill>
                <a:effectLst/>
                <a:latin typeface=" Cascadia Code PL"/>
              </a:rPr>
              <a:t> = </a:t>
            </a:r>
            <a:r>
              <a:rPr lang="en-US" sz="3200" b="0" noProof="0" dirty="0">
                <a:solidFill>
                  <a:srgbClr val="569CD6"/>
                </a:solidFill>
                <a:effectLst/>
                <a:latin typeface=" Cascadia Code PL"/>
              </a:rPr>
              <a:t>from</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c</a:t>
            </a:r>
            <a:r>
              <a:rPr lang="en-US" sz="3200" b="0" noProof="0" dirty="0">
                <a:solidFill>
                  <a:srgbClr val="D4D4D4"/>
                </a:solidFill>
                <a:effectLst/>
                <a:latin typeface=" Cascadia Code PL"/>
              </a:rPr>
              <a:t> </a:t>
            </a:r>
            <a:r>
              <a:rPr lang="en-US" sz="3200" b="0" noProof="0" dirty="0">
                <a:solidFill>
                  <a:srgbClr val="569CD6"/>
                </a:solidFill>
                <a:effectLst/>
                <a:latin typeface=" Cascadia Code PL"/>
              </a:rPr>
              <a:t>in</a:t>
            </a:r>
            <a:r>
              <a:rPr lang="en-US" sz="3200" b="0" noProof="0" dirty="0">
                <a:solidFill>
                  <a:srgbClr val="D4D4D4"/>
                </a:solidFill>
                <a:effectLst/>
                <a:latin typeface=" Cascadia Code PL"/>
              </a:rPr>
              <a:t> </a:t>
            </a:r>
            <a:r>
              <a:rPr lang="en-US" sz="3200" b="0" noProof="0" dirty="0">
                <a:solidFill>
                  <a:srgbClr val="9CDCFE"/>
                </a:solidFill>
                <a:effectLst/>
                <a:latin typeface=" Cascadia Code PL"/>
              </a:rPr>
              <a:t>cities</a:t>
            </a:r>
            <a:endParaRPr lang="en-US" sz="3200" b="0" noProof="0" dirty="0">
              <a:solidFill>
                <a:srgbClr val="D4D4D4"/>
              </a:solidFill>
              <a:effectLst/>
              <a:latin typeface=" Cascadia Code PL"/>
            </a:endParaRP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where</a:t>
            </a:r>
            <a:r>
              <a:rPr lang="en-US" sz="3200" b="0" noProof="0" dirty="0">
                <a:solidFill>
                  <a:srgbClr val="D4D4D4"/>
                </a:solidFill>
                <a:effectLst/>
                <a:latin typeface=" Cascadia Code PL"/>
              </a:rPr>
              <a:t> </a:t>
            </a:r>
            <a:r>
              <a:rPr lang="en-US" sz="3200" b="0" noProof="0" dirty="0" err="1">
                <a:solidFill>
                  <a:srgbClr val="9CDCFE"/>
                </a:solidFill>
                <a:effectLst/>
                <a:latin typeface=" Cascadia Code PL"/>
              </a:rPr>
              <a:t>c</a:t>
            </a:r>
            <a:r>
              <a:rPr lang="en-US" sz="3200" b="0" noProof="0" dirty="0" err="1">
                <a:solidFill>
                  <a:srgbClr val="D4D4D4"/>
                </a:solidFill>
                <a:effectLst/>
                <a:latin typeface=" Cascadia Code PL"/>
              </a:rPr>
              <a:t>.</a:t>
            </a:r>
            <a:r>
              <a:rPr lang="en-US" sz="3200" b="0" noProof="0" dirty="0" err="1">
                <a:solidFill>
                  <a:srgbClr val="9CDCFE"/>
                </a:solidFill>
                <a:effectLst/>
                <a:latin typeface=" Cascadia Code PL"/>
              </a:rPr>
              <a:t>Name</a:t>
            </a:r>
            <a:r>
              <a:rPr lang="en-US" sz="3200" b="0" noProof="0" dirty="0" err="1">
                <a:solidFill>
                  <a:srgbClr val="D4D4D4"/>
                </a:solidFill>
                <a:effectLst/>
                <a:latin typeface=" Cascadia Code PL"/>
              </a:rPr>
              <a:t>.</a:t>
            </a:r>
            <a:r>
              <a:rPr lang="en-US" sz="3200" b="0" noProof="0" dirty="0" err="1">
                <a:solidFill>
                  <a:srgbClr val="9CDCFE"/>
                </a:solidFill>
                <a:effectLst/>
                <a:latin typeface=" Cascadia Code PL"/>
              </a:rPr>
              <a:t>Contains</a:t>
            </a:r>
            <a:r>
              <a:rPr lang="en-US" sz="3200" b="0" noProof="0" dirty="0">
                <a:solidFill>
                  <a:srgbClr val="D4D4D4"/>
                </a:solidFill>
                <a:effectLst/>
                <a:latin typeface=" Cascadia Code PL"/>
              </a:rPr>
              <a:t>(</a:t>
            </a:r>
            <a:r>
              <a:rPr lang="en-US" sz="3200" b="0" noProof="0" dirty="0">
                <a:solidFill>
                  <a:srgbClr val="CE9178"/>
                </a:solidFill>
                <a:effectLst/>
                <a:latin typeface=" Cascadia Code PL"/>
              </a:rPr>
              <a:t>"</a:t>
            </a:r>
            <a:r>
              <a:rPr lang="en-US" sz="3200" b="0" noProof="0" dirty="0" err="1">
                <a:solidFill>
                  <a:srgbClr val="CE9178"/>
                </a:solidFill>
                <a:effectLst/>
                <a:latin typeface=" Cascadia Code PL"/>
              </a:rPr>
              <a:t>i</a:t>
            </a:r>
            <a:r>
              <a:rPr lang="en-US" sz="3200" b="0" noProof="0" dirty="0">
                <a:solidFill>
                  <a:srgbClr val="CE9178"/>
                </a:solidFill>
                <a:effectLst/>
                <a:latin typeface=" Cascadia Code PL"/>
              </a:rPr>
              <a:t>"</a:t>
            </a:r>
            <a:r>
              <a:rPr lang="en-US" sz="3200" b="0" noProof="0" dirty="0">
                <a:solidFill>
                  <a:srgbClr val="D4D4D4"/>
                </a:solidFill>
                <a:effectLst/>
                <a:latin typeface=" Cascadia Code PL"/>
              </a:rPr>
              <a:t>)</a:t>
            </a:r>
          </a:p>
          <a:p>
            <a:r>
              <a:rPr lang="en-US" sz="3200" b="0" noProof="0" dirty="0">
                <a:solidFill>
                  <a:srgbClr val="D4D4D4"/>
                </a:solidFill>
                <a:effectLst/>
                <a:latin typeface=" Cascadia Code PL"/>
              </a:rPr>
              <a:t>             </a:t>
            </a:r>
            <a:r>
              <a:rPr lang="en-US" sz="3200" b="0" noProof="0" dirty="0" err="1">
                <a:solidFill>
                  <a:srgbClr val="569CD6"/>
                </a:solidFill>
                <a:effectLst/>
                <a:latin typeface=" Cascadia Code PL"/>
              </a:rPr>
              <a:t>orderby</a:t>
            </a:r>
            <a:r>
              <a:rPr lang="en-US" sz="3200" b="0" noProof="0" dirty="0">
                <a:solidFill>
                  <a:srgbClr val="D4D4D4"/>
                </a:solidFill>
                <a:effectLst/>
                <a:latin typeface=" Cascadia Code PL"/>
              </a:rPr>
              <a:t> </a:t>
            </a:r>
            <a:r>
              <a:rPr lang="en-US" sz="3200" b="0" noProof="0" dirty="0" err="1">
                <a:solidFill>
                  <a:srgbClr val="9CDCFE"/>
                </a:solidFill>
                <a:effectLst/>
                <a:latin typeface=" Cascadia Code PL"/>
              </a:rPr>
              <a:t>c</a:t>
            </a:r>
            <a:r>
              <a:rPr lang="en-US" sz="3200" b="0" noProof="0" dirty="0" err="1">
                <a:solidFill>
                  <a:srgbClr val="D4D4D4"/>
                </a:solidFill>
                <a:effectLst/>
                <a:latin typeface=" Cascadia Code PL"/>
              </a:rPr>
              <a:t>.</a:t>
            </a:r>
            <a:r>
              <a:rPr lang="en-US" sz="3200" b="0" noProof="0" dirty="0" err="1">
                <a:solidFill>
                  <a:srgbClr val="9CDCFE"/>
                </a:solidFill>
                <a:effectLst/>
                <a:latin typeface=" Cascadia Code PL"/>
              </a:rPr>
              <a:t>Name</a:t>
            </a:r>
            <a:r>
              <a:rPr lang="en-US" sz="3200" b="0" noProof="0" dirty="0">
                <a:solidFill>
                  <a:srgbClr val="D4D4D4"/>
                </a:solidFill>
                <a:effectLst/>
                <a:latin typeface=" Cascadia Code PL"/>
              </a:rPr>
              <a:t> </a:t>
            </a:r>
            <a:r>
              <a:rPr lang="en-US" sz="3200" b="0" noProof="0" dirty="0">
                <a:solidFill>
                  <a:srgbClr val="569CD6"/>
                </a:solidFill>
                <a:effectLst/>
                <a:latin typeface=" Cascadia Code PL"/>
              </a:rPr>
              <a:t>descending</a:t>
            </a:r>
            <a:endParaRPr lang="en-US" sz="3200" b="0" noProof="0" dirty="0">
              <a:solidFill>
                <a:srgbClr val="D4D4D4"/>
              </a:solidFill>
              <a:effectLst/>
              <a:latin typeface=" Cascadia Code PL"/>
            </a:endParaRPr>
          </a:p>
          <a:p>
            <a:r>
              <a:rPr lang="en-US" sz="3200" b="0" noProof="0" dirty="0">
                <a:solidFill>
                  <a:srgbClr val="D4D4D4"/>
                </a:solidFill>
                <a:effectLst/>
                <a:latin typeface=" Cascadia Code PL"/>
              </a:rPr>
              <a:t>             </a:t>
            </a:r>
            <a:r>
              <a:rPr lang="en-US" sz="3200" b="0" noProof="0" dirty="0">
                <a:solidFill>
                  <a:srgbClr val="569CD6"/>
                </a:solidFill>
                <a:effectLst/>
                <a:latin typeface=" Cascadia Code PL"/>
              </a:rPr>
              <a:t>select</a:t>
            </a:r>
            <a:r>
              <a:rPr lang="en-US" sz="3200" b="0" noProof="0" dirty="0">
                <a:solidFill>
                  <a:srgbClr val="D4D4D4"/>
                </a:solidFill>
                <a:effectLst/>
                <a:latin typeface=" Cascadia Code PL"/>
              </a:rPr>
              <a:t> </a:t>
            </a:r>
            <a:r>
              <a:rPr lang="en-US" sz="3200" b="0" noProof="0" dirty="0">
                <a:solidFill>
                  <a:srgbClr val="569CD6"/>
                </a:solidFill>
                <a:effectLst/>
                <a:latin typeface=" Cascadia Code PL"/>
              </a:rPr>
              <a:t>new</a:t>
            </a:r>
            <a:r>
              <a:rPr lang="en-US" sz="3200" b="0" noProof="0" dirty="0">
                <a:solidFill>
                  <a:srgbClr val="D4D4D4"/>
                </a:solidFill>
                <a:effectLst/>
                <a:latin typeface=" Cascadia Code PL"/>
              </a:rPr>
              <a:t> { </a:t>
            </a:r>
            <a:r>
              <a:rPr lang="en-US" sz="3200" b="0" noProof="0" dirty="0">
                <a:solidFill>
                  <a:srgbClr val="9CDCFE"/>
                </a:solidFill>
                <a:effectLst/>
                <a:latin typeface=" Cascadia Code PL"/>
              </a:rPr>
              <a:t>Name</a:t>
            </a:r>
            <a:r>
              <a:rPr lang="en-US" sz="3200" b="0" noProof="0" dirty="0">
                <a:solidFill>
                  <a:srgbClr val="D4D4D4"/>
                </a:solidFill>
                <a:effectLst/>
                <a:latin typeface=" Cascadia Code PL"/>
              </a:rPr>
              <a:t> = </a:t>
            </a:r>
            <a:r>
              <a:rPr lang="en-US" sz="3200" b="0" noProof="0" dirty="0" err="1">
                <a:solidFill>
                  <a:srgbClr val="9CDCFE"/>
                </a:solidFill>
                <a:effectLst/>
                <a:latin typeface=" Cascadia Code PL"/>
              </a:rPr>
              <a:t>c</a:t>
            </a:r>
            <a:r>
              <a:rPr lang="en-US" sz="3200" b="0" noProof="0" dirty="0" err="1">
                <a:solidFill>
                  <a:srgbClr val="D4D4D4"/>
                </a:solidFill>
                <a:effectLst/>
                <a:latin typeface=" Cascadia Code PL"/>
              </a:rPr>
              <a:t>.</a:t>
            </a:r>
            <a:r>
              <a:rPr lang="en-US" sz="3200" b="0" noProof="0" dirty="0" err="1">
                <a:solidFill>
                  <a:srgbClr val="9CDCFE"/>
                </a:solidFill>
                <a:effectLst/>
                <a:latin typeface=" Cascadia Code PL"/>
              </a:rPr>
              <a:t>Name</a:t>
            </a:r>
            <a:r>
              <a:rPr lang="en-US" sz="3200" b="0" noProof="0" dirty="0">
                <a:solidFill>
                  <a:srgbClr val="D4D4D4"/>
                </a:solidFill>
                <a:effectLst/>
                <a:latin typeface=" Cascadia Code PL"/>
              </a:rPr>
              <a:t> };</a:t>
            </a:r>
          </a:p>
        </p:txBody>
      </p:sp>
    </p:spTree>
    <p:extLst>
      <p:ext uri="{BB962C8B-B14F-4D97-AF65-F5344CB8AC3E}">
        <p14:creationId xmlns:p14="http://schemas.microsoft.com/office/powerpoint/2010/main" val="2466892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noProof="0" dirty="0">
                <a:solidFill>
                  <a:schemeClr val="bg1"/>
                </a:solidFill>
              </a:rPr>
              <a:t>Extension Methods Version</a:t>
            </a: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2585323"/>
          </a:xfrm>
        </p:spPr>
        <p:txBody>
          <a:bodyPr/>
          <a:lstStyle/>
          <a:p>
            <a:endParaRPr lang="en-US" sz="2400" b="0" noProof="0" dirty="0">
              <a:solidFill>
                <a:srgbClr val="569CD6"/>
              </a:solidFill>
              <a:effectLst/>
              <a:latin typeface=" Cascadia Code PL"/>
            </a:endParaRPr>
          </a:p>
          <a:p>
            <a:endParaRPr lang="en-US" sz="2400" noProof="0" dirty="0">
              <a:solidFill>
                <a:srgbClr val="569CD6"/>
              </a:solidFill>
              <a:latin typeface=" Cascadia Code PL"/>
            </a:endParaRPr>
          </a:p>
          <a:p>
            <a:endParaRPr lang="en-US" sz="2400" b="0" noProof="0" dirty="0">
              <a:solidFill>
                <a:srgbClr val="569CD6"/>
              </a:solidFill>
              <a:effectLst/>
              <a:latin typeface=" Cascadia Code PL"/>
            </a:endParaRPr>
          </a:p>
          <a:p>
            <a:r>
              <a:rPr lang="en-US" sz="2400" b="0" noProof="0" dirty="0">
                <a:solidFill>
                  <a:srgbClr val="569CD6"/>
                </a:solidFill>
                <a:effectLst/>
                <a:latin typeface=" Cascadia Code PL"/>
              </a:rPr>
              <a:t>var</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sorted</a:t>
            </a:r>
            <a:r>
              <a:rPr lang="en-US" sz="2400" b="0" noProof="0" dirty="0">
                <a:solidFill>
                  <a:srgbClr val="D4D4D4"/>
                </a:solidFill>
                <a:effectLst/>
                <a:latin typeface=" Cascadia Code PL"/>
              </a:rPr>
              <a:t> = </a:t>
            </a:r>
            <a:r>
              <a:rPr lang="en-US" sz="2400" b="0" noProof="0" dirty="0" err="1">
                <a:solidFill>
                  <a:srgbClr val="9CDCFE"/>
                </a:solidFill>
                <a:effectLst/>
                <a:latin typeface=" Cascadia Code PL"/>
              </a:rPr>
              <a:t>cities</a:t>
            </a:r>
            <a:r>
              <a:rPr lang="en-US" sz="2400" b="0" noProof="0" dirty="0" err="1">
                <a:solidFill>
                  <a:srgbClr val="D4D4D4"/>
                </a:solidFill>
                <a:effectLst/>
                <a:latin typeface=" Cascadia Code PL"/>
              </a:rPr>
              <a:t>.</a:t>
            </a:r>
            <a:r>
              <a:rPr lang="en-US" sz="2400" b="0" noProof="0" dirty="0" err="1">
                <a:solidFill>
                  <a:srgbClr val="9CDCFE"/>
                </a:solidFill>
                <a:effectLst/>
                <a:latin typeface=" Cascadia Code PL"/>
              </a:rPr>
              <a:t>Where</a:t>
            </a:r>
            <a:r>
              <a:rPr lang="en-US" sz="2400" b="0" noProof="0" dirty="0">
                <a:solidFill>
                  <a:srgbClr val="D4D4D4"/>
                </a:solidFill>
                <a:effectLst/>
                <a:latin typeface=" Cascadia Code PL"/>
              </a:rPr>
              <a:t>(</a:t>
            </a:r>
            <a:r>
              <a:rPr lang="en-US" sz="2400" b="0" noProof="0" dirty="0">
                <a:solidFill>
                  <a:srgbClr val="9CDCFE"/>
                </a:solidFill>
                <a:effectLst/>
                <a:latin typeface=" Cascadia Code PL"/>
              </a:rPr>
              <a:t>c</a:t>
            </a:r>
            <a:r>
              <a:rPr lang="en-US" sz="2400" b="0" noProof="0" dirty="0">
                <a:solidFill>
                  <a:srgbClr val="D4D4D4"/>
                </a:solidFill>
                <a:effectLst/>
                <a:latin typeface=" Cascadia Code PL"/>
              </a:rPr>
              <a:t> =&gt; </a:t>
            </a:r>
            <a:r>
              <a:rPr lang="en-US" sz="2400" b="0" noProof="0" dirty="0" err="1">
                <a:solidFill>
                  <a:srgbClr val="9CDCFE"/>
                </a:solidFill>
                <a:effectLst/>
                <a:latin typeface=" Cascadia Code PL"/>
              </a:rPr>
              <a:t>c</a:t>
            </a:r>
            <a:r>
              <a:rPr lang="en-US" sz="2400" b="0" noProof="0" dirty="0" err="1">
                <a:solidFill>
                  <a:srgbClr val="D4D4D4"/>
                </a:solidFill>
                <a:effectLst/>
                <a:latin typeface=" Cascadia Code PL"/>
              </a:rPr>
              <a:t>.</a:t>
            </a:r>
            <a:r>
              <a:rPr lang="en-US" sz="2400" b="0" noProof="0" dirty="0" err="1">
                <a:solidFill>
                  <a:srgbClr val="9CDCFE"/>
                </a:solidFill>
                <a:effectLst/>
                <a:latin typeface=" Cascadia Code PL"/>
              </a:rPr>
              <a:t>Name</a:t>
            </a:r>
            <a:r>
              <a:rPr lang="en-US" sz="2400" b="0" noProof="0" dirty="0" err="1">
                <a:solidFill>
                  <a:srgbClr val="D4D4D4"/>
                </a:solidFill>
                <a:effectLst/>
                <a:latin typeface=" Cascadia Code PL"/>
              </a:rPr>
              <a:t>.</a:t>
            </a:r>
            <a:r>
              <a:rPr lang="en-US" sz="2400" b="0" noProof="0" dirty="0" err="1">
                <a:solidFill>
                  <a:srgbClr val="9CDCFE"/>
                </a:solidFill>
                <a:effectLst/>
                <a:latin typeface=" Cascadia Code PL"/>
              </a:rPr>
              <a:t>Contains</a:t>
            </a:r>
            <a:r>
              <a:rPr lang="en-US" sz="2400" b="0" noProof="0" dirty="0">
                <a:solidFill>
                  <a:srgbClr val="D4D4D4"/>
                </a:solidFill>
                <a:effectLst/>
                <a:latin typeface=" Cascadia Code PL"/>
              </a:rPr>
              <a:t>(</a:t>
            </a:r>
            <a:r>
              <a:rPr lang="en-US" sz="2400" b="0" noProof="0" dirty="0">
                <a:solidFill>
                  <a:srgbClr val="CE9178"/>
                </a:solidFill>
                <a:effectLst/>
                <a:latin typeface=" Cascadia Code PL"/>
              </a:rPr>
              <a:t>"</a:t>
            </a:r>
            <a:r>
              <a:rPr lang="en-US" sz="2400" b="0" noProof="0" dirty="0" err="1">
                <a:solidFill>
                  <a:srgbClr val="CE9178"/>
                </a:solidFill>
                <a:effectLst/>
                <a:latin typeface=" Cascadia Code PL"/>
              </a:rPr>
              <a:t>i</a:t>
            </a:r>
            <a:r>
              <a:rPr lang="en-US" sz="2400" b="0" noProof="0" dirty="0">
                <a:solidFill>
                  <a:srgbClr val="CE9178"/>
                </a:solidFill>
                <a:effectLst/>
                <a:latin typeface=" Cascadia Code PL"/>
              </a:rPr>
              <a:t>"</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err="1">
                <a:solidFill>
                  <a:srgbClr val="9CDCFE"/>
                </a:solidFill>
                <a:effectLst/>
                <a:latin typeface=" Cascadia Code PL"/>
              </a:rPr>
              <a:t>OrderByDescending</a:t>
            </a:r>
            <a:r>
              <a:rPr lang="en-US" sz="2400" b="0" noProof="0" dirty="0">
                <a:solidFill>
                  <a:srgbClr val="D4D4D4"/>
                </a:solidFill>
                <a:effectLst/>
                <a:latin typeface=" Cascadia Code PL"/>
              </a:rPr>
              <a:t>(</a:t>
            </a:r>
            <a:r>
              <a:rPr lang="en-US" sz="2400" b="0" noProof="0" dirty="0">
                <a:solidFill>
                  <a:srgbClr val="9CDCFE"/>
                </a:solidFill>
                <a:effectLst/>
                <a:latin typeface=" Cascadia Code PL"/>
              </a:rPr>
              <a:t>c</a:t>
            </a:r>
            <a:r>
              <a:rPr lang="en-US" sz="2400" b="0" noProof="0" dirty="0">
                <a:solidFill>
                  <a:srgbClr val="D4D4D4"/>
                </a:solidFill>
                <a:effectLst/>
                <a:latin typeface=" Cascadia Code PL"/>
              </a:rPr>
              <a:t> =&gt; </a:t>
            </a:r>
            <a:r>
              <a:rPr lang="en-US" sz="2400" b="0" noProof="0" dirty="0" err="1">
                <a:solidFill>
                  <a:srgbClr val="9CDCFE"/>
                </a:solidFill>
                <a:effectLst/>
                <a:latin typeface=" Cascadia Code PL"/>
              </a:rPr>
              <a:t>c</a:t>
            </a:r>
            <a:r>
              <a:rPr lang="en-US" sz="2400" b="0" noProof="0" dirty="0" err="1">
                <a:solidFill>
                  <a:srgbClr val="D4D4D4"/>
                </a:solidFill>
                <a:effectLst/>
                <a:latin typeface=" Cascadia Code PL"/>
              </a:rPr>
              <a:t>.</a:t>
            </a:r>
            <a:r>
              <a:rPr lang="en-US" sz="2400" b="0" noProof="0" dirty="0" err="1">
                <a:solidFill>
                  <a:srgbClr val="9CDCFE"/>
                </a:solidFill>
                <a:effectLst/>
                <a:latin typeface=" Cascadia Code PL"/>
              </a:rPr>
              <a:t>Name</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9CDCFE"/>
                </a:solidFill>
                <a:effectLst/>
                <a:latin typeface=" Cascadia Code PL"/>
              </a:rPr>
              <a:t>Select</a:t>
            </a:r>
            <a:r>
              <a:rPr lang="en-US" sz="2400" b="0" noProof="0" dirty="0">
                <a:solidFill>
                  <a:srgbClr val="D4D4D4"/>
                </a:solidFill>
                <a:effectLst/>
                <a:latin typeface=" Cascadia Code PL"/>
              </a:rPr>
              <a:t>(</a:t>
            </a:r>
            <a:r>
              <a:rPr lang="en-US" sz="2400" b="0" noProof="0" dirty="0">
                <a:solidFill>
                  <a:srgbClr val="9CDCFE"/>
                </a:solidFill>
                <a:effectLst/>
                <a:latin typeface=" Cascadia Code PL"/>
              </a:rPr>
              <a:t>c</a:t>
            </a:r>
            <a:r>
              <a:rPr lang="en-US" sz="2400" b="0" noProof="0" dirty="0">
                <a:solidFill>
                  <a:srgbClr val="D4D4D4"/>
                </a:solidFill>
                <a:effectLst/>
                <a:latin typeface=" Cascadia Code PL"/>
              </a:rPr>
              <a:t> =&gt; </a:t>
            </a:r>
            <a:r>
              <a:rPr lang="en-US" sz="2400" b="0" noProof="0" dirty="0">
                <a:solidFill>
                  <a:srgbClr val="569CD6"/>
                </a:solidFill>
                <a:effectLst/>
                <a:latin typeface=" Cascadia Code PL"/>
              </a:rPr>
              <a:t>new</a:t>
            </a:r>
            <a:r>
              <a:rPr lang="en-US" sz="2400" b="0" noProof="0" dirty="0">
                <a:solidFill>
                  <a:srgbClr val="D4D4D4"/>
                </a:solidFill>
                <a:effectLst/>
                <a:latin typeface=" Cascadia Code PL"/>
              </a:rPr>
              <a:t> { </a:t>
            </a:r>
            <a:r>
              <a:rPr lang="en-US" sz="2400" b="0" noProof="0" dirty="0">
                <a:solidFill>
                  <a:srgbClr val="9CDCFE"/>
                </a:solidFill>
                <a:effectLst/>
                <a:latin typeface=" Cascadia Code PL"/>
              </a:rPr>
              <a:t>Name</a:t>
            </a:r>
            <a:r>
              <a:rPr lang="en-US" sz="2400" b="0" noProof="0" dirty="0">
                <a:solidFill>
                  <a:srgbClr val="D4D4D4"/>
                </a:solidFill>
                <a:effectLst/>
                <a:latin typeface=" Cascadia Code PL"/>
              </a:rPr>
              <a:t> = </a:t>
            </a:r>
            <a:r>
              <a:rPr lang="en-US" sz="2400" b="0" noProof="0" dirty="0" err="1">
                <a:solidFill>
                  <a:srgbClr val="9CDCFE"/>
                </a:solidFill>
                <a:effectLst/>
                <a:latin typeface=" Cascadia Code PL"/>
              </a:rPr>
              <a:t>c</a:t>
            </a:r>
            <a:r>
              <a:rPr lang="en-US" sz="2400" b="0" noProof="0" dirty="0" err="1">
                <a:solidFill>
                  <a:srgbClr val="D4D4D4"/>
                </a:solidFill>
                <a:effectLst/>
                <a:latin typeface=" Cascadia Code PL"/>
              </a:rPr>
              <a:t>.</a:t>
            </a:r>
            <a:r>
              <a:rPr lang="en-US" sz="2400" b="0" noProof="0" dirty="0" err="1">
                <a:solidFill>
                  <a:srgbClr val="9CDCFE"/>
                </a:solidFill>
                <a:effectLst/>
                <a:latin typeface=" Cascadia Code PL"/>
              </a:rPr>
              <a:t>Name</a:t>
            </a:r>
            <a:r>
              <a:rPr lang="en-US" sz="2400" b="0" noProof="0" dirty="0">
                <a:solidFill>
                  <a:srgbClr val="D4D4D4"/>
                </a:solidFill>
                <a:effectLst/>
                <a:latin typeface=" Cascadia Code PL"/>
              </a:rPr>
              <a:t> });</a:t>
            </a:r>
          </a:p>
        </p:txBody>
      </p:sp>
    </p:spTree>
    <p:extLst>
      <p:ext uri="{BB962C8B-B14F-4D97-AF65-F5344CB8AC3E}">
        <p14:creationId xmlns:p14="http://schemas.microsoft.com/office/powerpoint/2010/main" val="25870670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LINQ</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216199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t="7647" b="7647"/>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noProof="0" dirty="0"/>
              <a:t>Thank you</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3234860" cy="138499"/>
          </a:xfrm>
          <a:prstGeom prst="rect">
            <a:avLst/>
          </a:prstGeom>
          <a:solidFill>
            <a:srgbClr val="000000"/>
          </a:solidFill>
        </p:spPr>
        <p:txBody>
          <a:bodyPr wrap="none" lIns="0" tIns="0" rIns="0" bIns="0" rtlCol="0">
            <a:spAutoFit/>
          </a:bodyPr>
          <a:lstStyle/>
          <a:p>
            <a:r>
              <a:rPr lang="LID4096" sz="900">
                <a:hlinkClick r:id="rId4" tooltip="https://www.flickr.com/photos/sieuyen/5287393282"/>
              </a:rPr>
              <a:t>This Photo</a:t>
            </a:r>
            <a:r>
              <a:rPr lang="LID4096" sz="900"/>
              <a:t> by Unknown Author is licensed under </a:t>
            </a:r>
            <a:r>
              <a:rPr lang="LID4096" sz="900">
                <a:hlinkClick r:id="rId5" tooltip="https://creativecommons.org/licenses/by-nc-nd/3.0/"/>
              </a:rPr>
              <a:t>CC BY-NC-ND</a:t>
            </a:r>
            <a:endParaRPr lang="LID4096" sz="900"/>
          </a:p>
        </p:txBody>
      </p:sp>
    </p:spTree>
    <p:extLst>
      <p:ext uri="{BB962C8B-B14F-4D97-AF65-F5344CB8AC3E}">
        <p14:creationId xmlns:p14="http://schemas.microsoft.com/office/powerpoint/2010/main" val="27279794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733" b="77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noProof="0" dirty="0"/>
              <a:t>Delegates</a:t>
            </a:r>
          </a:p>
        </p:txBody>
      </p:sp>
    </p:spTree>
    <p:extLst>
      <p:ext uri="{BB962C8B-B14F-4D97-AF65-F5344CB8AC3E}">
        <p14:creationId xmlns:p14="http://schemas.microsoft.com/office/powerpoint/2010/main" val="899406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B7D-48CB-496F-B538-AFA86CB387BF}"/>
              </a:ext>
            </a:extLst>
          </p:cNvPr>
          <p:cNvSpPr>
            <a:spLocks noGrp="1"/>
          </p:cNvSpPr>
          <p:nvPr>
            <p:ph type="title"/>
          </p:nvPr>
        </p:nvSpPr>
        <p:spPr/>
        <p:txBody>
          <a:bodyPr/>
          <a:lstStyle/>
          <a:p>
            <a:r>
              <a:rPr lang="en-US" noProof="0" dirty="0">
                <a:solidFill>
                  <a:schemeClr val="bg1"/>
                </a:solidFill>
              </a:rPr>
              <a:t>Delegates – Building block for Higher-order functions</a:t>
            </a:r>
          </a:p>
        </p:txBody>
      </p:sp>
      <p:sp>
        <p:nvSpPr>
          <p:cNvPr id="3" name="Text Placeholder 2">
            <a:extLst>
              <a:ext uri="{FF2B5EF4-FFF2-40B4-BE49-F238E27FC236}">
                <a16:creationId xmlns:a16="http://schemas.microsoft.com/office/drawing/2014/main" id="{4B0B2599-CC12-488E-8DBD-15650BEFE716}"/>
              </a:ext>
            </a:extLst>
          </p:cNvPr>
          <p:cNvSpPr>
            <a:spLocks noGrp="1"/>
          </p:cNvSpPr>
          <p:nvPr>
            <p:ph type="body" sz="quarter" idx="10"/>
          </p:nvPr>
        </p:nvSpPr>
        <p:spPr/>
        <p:txBody>
          <a:bodyPr/>
          <a:lstStyle/>
          <a:p>
            <a:r>
              <a:rPr lang="en-US" sz="2400" b="0" noProof="0" dirty="0">
                <a:solidFill>
                  <a:srgbClr val="569CD6"/>
                </a:solidFill>
                <a:effectLst/>
                <a:latin typeface=" Cascadia Code PL"/>
              </a:rPr>
              <a:t>public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delegate</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err="1">
                <a:solidFill>
                  <a:srgbClr val="4EC9B0"/>
                </a:solidFill>
                <a:effectLst/>
                <a:latin typeface=" Cascadia Code PL"/>
              </a:rPr>
              <a:t>BinaryOperation</a:t>
            </a:r>
            <a:r>
              <a:rPr lang="en-US" sz="2400" b="0" noProof="0" dirty="0">
                <a:solidFill>
                  <a:srgbClr val="D4D4D4"/>
                </a:solidFill>
                <a:effectLst/>
                <a:latin typeface=" Cascadia Code PL"/>
              </a:rPr>
              <a:t>(</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x</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y</a:t>
            </a:r>
            <a:r>
              <a:rPr lang="en-US" sz="2400" b="0" noProof="0" dirty="0">
                <a:solidFill>
                  <a:srgbClr val="D4D4D4"/>
                </a:solidFill>
                <a:effectLst/>
                <a:latin typeface=" Cascadia Code PL"/>
              </a:rPr>
              <a:t>);</a:t>
            </a:r>
          </a:p>
          <a:p>
            <a:br>
              <a:rPr lang="en-US" sz="2400" b="0" noProof="0" dirty="0">
                <a:solidFill>
                  <a:srgbClr val="D4D4D4"/>
                </a:solidFill>
                <a:effectLst/>
                <a:latin typeface=" Cascadia Code PL"/>
              </a:rPr>
            </a:br>
            <a:r>
              <a:rPr lang="en-US" sz="2400" b="0" noProof="0" dirty="0">
                <a:solidFill>
                  <a:srgbClr val="569CD6"/>
                </a:solidFill>
                <a:effectLst/>
                <a:latin typeface=" Cascadia Code PL"/>
              </a:rPr>
              <a:t>static</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void</a:t>
            </a:r>
            <a:r>
              <a:rPr lang="en-US" sz="2400" b="0" noProof="0" dirty="0">
                <a:solidFill>
                  <a:srgbClr val="D4D4D4"/>
                </a:solidFill>
                <a:effectLst/>
                <a:latin typeface=" Cascadia Code PL"/>
              </a:rPr>
              <a:t> </a:t>
            </a:r>
            <a:r>
              <a:rPr lang="en-US" sz="2400" b="0" noProof="0" dirty="0">
                <a:solidFill>
                  <a:srgbClr val="DCDCAA"/>
                </a:solidFill>
                <a:effectLst/>
                <a:latin typeface=" Cascadia Code PL"/>
              </a:rPr>
              <a:t>Main</a:t>
            </a:r>
            <a:r>
              <a:rPr lang="en-US" sz="2400" b="0" noProof="0" dirty="0">
                <a:solidFill>
                  <a:srgbClr val="D4D4D4"/>
                </a:solidFill>
                <a:effectLst/>
                <a:latin typeface=" Cascadia Code PL"/>
              </a:rPr>
              <a:t>(</a:t>
            </a:r>
            <a:r>
              <a:rPr lang="en-US" sz="2400" b="0" noProof="0" dirty="0">
                <a:solidFill>
                  <a:srgbClr val="569CD6"/>
                </a:solidFill>
                <a:effectLst/>
                <a:latin typeface=" Cascadia Code PL"/>
              </a:rPr>
              <a:t>string</a:t>
            </a:r>
            <a:r>
              <a:rPr lang="en-US" sz="2400" b="0" noProof="0" dirty="0">
                <a:solidFill>
                  <a:srgbClr val="D4D4D4"/>
                </a:solidFill>
                <a:effectLst/>
                <a:latin typeface=" Cascadia Code PL"/>
              </a:rPr>
              <a:t>[] </a:t>
            </a:r>
            <a:r>
              <a:rPr lang="en-US" sz="2400" b="0" noProof="0" dirty="0" err="1">
                <a:solidFill>
                  <a:srgbClr val="9CDCFE"/>
                </a:solidFill>
                <a:effectLst/>
                <a:latin typeface=" Cascadia Code PL"/>
              </a:rPr>
              <a:t>args</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569CD6"/>
                </a:solidFill>
                <a:effectLst/>
                <a:latin typeface=" Cascadia Code PL"/>
              </a:rPr>
              <a:t>var</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add</a:t>
            </a:r>
            <a:r>
              <a:rPr lang="en-US" sz="2400" b="0" noProof="0" dirty="0">
                <a:solidFill>
                  <a:srgbClr val="D4D4D4"/>
                </a:solidFill>
                <a:effectLst/>
                <a:latin typeface=" Cascadia Code PL"/>
              </a:rPr>
              <a:t> = </a:t>
            </a:r>
            <a:r>
              <a:rPr lang="en-US" sz="2400" b="0" noProof="0" dirty="0">
                <a:solidFill>
                  <a:srgbClr val="569CD6"/>
                </a:solidFill>
                <a:effectLst/>
                <a:latin typeface=" Cascadia Code PL"/>
              </a:rPr>
              <a:t>new</a:t>
            </a:r>
            <a:r>
              <a:rPr lang="en-US" sz="2400" b="0" noProof="0" dirty="0">
                <a:solidFill>
                  <a:srgbClr val="D4D4D4"/>
                </a:solidFill>
                <a:effectLst/>
                <a:latin typeface=" Cascadia Code PL"/>
              </a:rPr>
              <a:t> </a:t>
            </a:r>
            <a:r>
              <a:rPr lang="en-US" sz="2400" b="0" noProof="0" dirty="0" err="1">
                <a:solidFill>
                  <a:srgbClr val="4EC9B0"/>
                </a:solidFill>
                <a:effectLst/>
                <a:latin typeface=" Cascadia Code PL"/>
              </a:rPr>
              <a:t>BinaryOperation</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r>
              <a:rPr lang="en-US" sz="2400" b="0" noProof="0" dirty="0">
                <a:solidFill>
                  <a:srgbClr val="569CD6"/>
                </a:solidFill>
                <a:effectLst/>
                <a:latin typeface=" Cascadia Code PL"/>
              </a:rPr>
              <a:t>delegate</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x</a:t>
            </a:r>
            <a:r>
              <a:rPr lang="en-US" sz="2400" b="0" noProof="0" dirty="0">
                <a:solidFill>
                  <a:srgbClr val="D4D4D4"/>
                </a:solidFill>
                <a:effectLst/>
                <a:latin typeface=" Cascadia Code PL"/>
              </a:rPr>
              <a:t>, </a:t>
            </a:r>
            <a:r>
              <a:rPr lang="en-US" sz="2400" b="0" noProof="0" dirty="0">
                <a:solidFill>
                  <a:srgbClr val="569CD6"/>
                </a:solidFill>
                <a:effectLst/>
                <a:latin typeface=" Cascadia Code PL"/>
              </a:rPr>
              <a:t>int</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y</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            </a:t>
            </a:r>
            <a:r>
              <a:rPr lang="en-US" sz="2400" b="0" noProof="0" dirty="0">
                <a:solidFill>
                  <a:srgbClr val="C586C0"/>
                </a:solidFill>
                <a:effectLst/>
                <a:latin typeface=" Cascadia Code PL"/>
              </a:rPr>
              <a:t>return</a:t>
            </a:r>
            <a:r>
              <a:rPr lang="en-US" sz="2400" b="0" noProof="0" dirty="0">
                <a:solidFill>
                  <a:srgbClr val="D4D4D4"/>
                </a:solidFill>
                <a:effectLst/>
                <a:latin typeface=" Cascadia Code PL"/>
              </a:rPr>
              <a:t> </a:t>
            </a:r>
            <a:r>
              <a:rPr lang="en-US" sz="2400" b="0" noProof="0" dirty="0">
                <a:solidFill>
                  <a:srgbClr val="9CDCFE"/>
                </a:solidFill>
                <a:effectLst/>
                <a:latin typeface=" Cascadia Code PL"/>
              </a:rPr>
              <a:t>x</a:t>
            </a:r>
            <a:r>
              <a:rPr lang="en-US" sz="2400" b="0" noProof="0" dirty="0">
                <a:solidFill>
                  <a:srgbClr val="D4D4D4"/>
                </a:solidFill>
                <a:effectLst/>
                <a:latin typeface=" Cascadia Code PL"/>
              </a:rPr>
              <a:t> + </a:t>
            </a:r>
            <a:r>
              <a:rPr lang="en-US" sz="2400" b="0" noProof="0" dirty="0">
                <a:solidFill>
                  <a:srgbClr val="9CDCFE"/>
                </a:solidFill>
                <a:effectLst/>
                <a:latin typeface=" Cascadia Code PL"/>
              </a:rPr>
              <a:t>y</a:t>
            </a:r>
            <a:r>
              <a:rPr lang="en-US" sz="2400" b="0" noProof="0" dirty="0">
                <a:solidFill>
                  <a:srgbClr val="D4D4D4"/>
                </a:solidFill>
                <a:effectLst/>
                <a:latin typeface=" Cascadia Code PL"/>
              </a:rPr>
              <a:t>;</a:t>
            </a:r>
          </a:p>
          <a:p>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    );</a:t>
            </a:r>
          </a:p>
          <a:p>
            <a:r>
              <a:rPr lang="en-US" sz="2400" b="0" noProof="0" dirty="0">
                <a:solidFill>
                  <a:srgbClr val="D4D4D4"/>
                </a:solidFill>
                <a:effectLst/>
                <a:latin typeface=" Cascadia Code PL"/>
              </a:rPr>
              <a:t>}</a:t>
            </a:r>
          </a:p>
        </p:txBody>
      </p:sp>
    </p:spTree>
    <p:extLst>
      <p:ext uri="{BB962C8B-B14F-4D97-AF65-F5344CB8AC3E}">
        <p14:creationId xmlns:p14="http://schemas.microsoft.com/office/powerpoint/2010/main" val="2093096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noProof="0" dirty="0"/>
              <a:t>Delegates</a:t>
            </a:r>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4203-3197-4752-8139-2AD3E325307A}"/>
              </a:ext>
            </a:extLst>
          </p:cNvPr>
          <p:cNvSpPr>
            <a:spLocks noGrp="1"/>
          </p:cNvSpPr>
          <p:nvPr>
            <p:ph type="title"/>
          </p:nvPr>
        </p:nvSpPr>
        <p:spPr/>
        <p:txBody>
          <a:bodyPr/>
          <a:lstStyle/>
          <a:p>
            <a:r>
              <a:rPr lang="en-US" noProof="0" dirty="0"/>
              <a:t>Lambda Expressions</a:t>
            </a:r>
          </a:p>
        </p:txBody>
      </p:sp>
      <p:sp>
        <p:nvSpPr>
          <p:cNvPr id="7" name="TextBox 6">
            <a:extLst>
              <a:ext uri="{FF2B5EF4-FFF2-40B4-BE49-F238E27FC236}">
                <a16:creationId xmlns:a16="http://schemas.microsoft.com/office/drawing/2014/main" id="{1F48573A-7761-4ADB-989E-0D4EB9D47C9E}"/>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3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55BED-0D84-4C95-802B-BE29132CE7DC}"/>
              </a:ext>
            </a:extLst>
          </p:cNvPr>
          <p:cNvSpPr>
            <a:spLocks noGrp="1"/>
          </p:cNvSpPr>
          <p:nvPr>
            <p:ph type="title"/>
          </p:nvPr>
        </p:nvSpPr>
        <p:spPr/>
        <p:txBody>
          <a:bodyPr/>
          <a:lstStyle/>
          <a:p>
            <a:r>
              <a:rPr lang="en-US" noProof="0" dirty="0">
                <a:solidFill>
                  <a:schemeClr val="bg1"/>
                </a:solidFill>
              </a:rPr>
              <a:t>Lambda Expressions</a:t>
            </a:r>
          </a:p>
        </p:txBody>
      </p:sp>
      <p:sp>
        <p:nvSpPr>
          <p:cNvPr id="2" name="Text Placeholder 1">
            <a:extLst>
              <a:ext uri="{FF2B5EF4-FFF2-40B4-BE49-F238E27FC236}">
                <a16:creationId xmlns:a16="http://schemas.microsoft.com/office/drawing/2014/main" id="{8138EAD9-EE93-40C3-BFD1-17011722BEBE}"/>
              </a:ext>
            </a:extLst>
          </p:cNvPr>
          <p:cNvSpPr>
            <a:spLocks noGrp="1"/>
          </p:cNvSpPr>
          <p:nvPr>
            <p:ph type="body" sz="quarter" idx="10"/>
          </p:nvPr>
        </p:nvSpPr>
        <p:spPr>
          <a:xfrm>
            <a:off x="588263" y="1436688"/>
            <a:ext cx="11018520" cy="3841052"/>
          </a:xfrm>
        </p:spPr>
        <p:txBody>
          <a:bodyPr/>
          <a:lstStyle/>
          <a:p>
            <a:endParaRPr lang="en-US" sz="24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endParaRPr>
          </a:p>
          <a:p>
            <a:endParaRPr lang="en-US" sz="2400" noProof="0" dirty="0">
              <a:solidFill>
                <a:srgbClr val="4EC9B0"/>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Action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string</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write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Console</a:t>
            </a:r>
            <a:r>
              <a:rPr lang="en-US" sz="24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WriteLine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err="1">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Func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square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Predicate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City</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Name</a:t>
            </a:r>
            <a:r>
              <a:rPr lang="en-US" sz="2400" b="0" noProof="0" dirty="0" err="1">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StartsWith</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endParaRPr lang="en-US" sz="2400" noProof="0" dirty="0">
              <a:solidFill>
                <a:srgbClr val="D4D4D4"/>
              </a:solidFill>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4EC9B0"/>
                </a:solidFill>
                <a:effectLst/>
                <a:latin typeface="Cascadia Code" panose="020B0609020000020004" pitchFamily="49" charset="0"/>
                <a:ea typeface="Cascadia Code" panose="020B0609020000020004" pitchFamily="49" charset="0"/>
                <a:cs typeface="Cascadia Code" panose="020B0609020000020004" pitchFamily="49" charset="0"/>
              </a:rPr>
              <a:t>Converter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&lt;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double</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&gt; </a:t>
            </a:r>
            <a:r>
              <a:rPr lang="en-US" sz="2400"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ftoC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9.0</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5.0</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32.0</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3954291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noProof="0" dirty="0">
                <a:solidFill>
                  <a:schemeClr val="bg1"/>
                </a:solidFill>
              </a:rPr>
              <a:t>Local functions I</a:t>
            </a: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767185"/>
          </a:xfrm>
        </p:spPr>
        <p:txBody>
          <a:bodyPr/>
          <a:lstStyle/>
          <a:p>
            <a:r>
              <a:rPr lang="en-US" sz="3600" b="0" noProof="0" dirty="0">
                <a:solidFill>
                  <a:srgbClr val="569CD6"/>
                </a:solidFill>
                <a:effectLst/>
                <a:latin typeface=" Cascadia Code PL"/>
              </a:rPr>
              <a:t>static</a:t>
            </a:r>
            <a:r>
              <a:rPr lang="en-US" sz="3600" b="0" noProof="0" dirty="0">
                <a:solidFill>
                  <a:srgbClr val="D4D4D4"/>
                </a:solidFill>
                <a:effectLst/>
                <a:latin typeface=" Cascadia Code PL"/>
              </a:rPr>
              <a:t> </a:t>
            </a:r>
            <a:r>
              <a:rPr lang="en-US" sz="3600" b="0" noProof="0" dirty="0">
                <a:solidFill>
                  <a:srgbClr val="569CD6"/>
                </a:solidFill>
                <a:effectLst/>
                <a:latin typeface=" Cascadia Code PL"/>
              </a:rPr>
              <a:t>void</a:t>
            </a:r>
            <a:r>
              <a:rPr lang="en-US" sz="3600" b="0" noProof="0" dirty="0">
                <a:solidFill>
                  <a:srgbClr val="D4D4D4"/>
                </a:solidFill>
                <a:effectLst/>
                <a:latin typeface=" Cascadia Code PL"/>
              </a:rPr>
              <a:t> </a:t>
            </a:r>
            <a:r>
              <a:rPr lang="en-US" sz="3600" b="0" noProof="0" dirty="0">
                <a:solidFill>
                  <a:srgbClr val="DCDCAA"/>
                </a:solidFill>
                <a:effectLst/>
                <a:latin typeface=" Cascadia Code PL"/>
              </a:rPr>
              <a:t>Main</a:t>
            </a:r>
            <a:r>
              <a:rPr lang="en-US" sz="3600" b="0" noProof="0" dirty="0">
                <a:solidFill>
                  <a:srgbClr val="D4D4D4"/>
                </a:solidFill>
                <a:effectLst/>
                <a:latin typeface=" Cascadia Code PL"/>
              </a:rPr>
              <a:t>(</a:t>
            </a:r>
            <a:r>
              <a:rPr lang="en-US" sz="3600" b="0" noProof="0" dirty="0">
                <a:solidFill>
                  <a:srgbClr val="569CD6"/>
                </a:solidFill>
                <a:effectLst/>
                <a:latin typeface=" Cascadia Code PL"/>
              </a:rPr>
              <a:t>string</a:t>
            </a:r>
            <a:r>
              <a:rPr lang="en-US" sz="3600" b="0" noProof="0" dirty="0">
                <a:solidFill>
                  <a:srgbClr val="D4D4D4"/>
                </a:solidFill>
                <a:effectLst/>
                <a:latin typeface=" Cascadia Code PL"/>
              </a:rPr>
              <a:t>[] </a:t>
            </a:r>
            <a:r>
              <a:rPr lang="en-US" sz="3600" b="0" noProof="0" dirty="0" err="1">
                <a:solidFill>
                  <a:srgbClr val="9CDCFE"/>
                </a:solidFill>
                <a:effectLst/>
                <a:latin typeface=" Cascadia Code PL"/>
              </a:rPr>
              <a:t>args</a:t>
            </a:r>
            <a:r>
              <a:rPr lang="en-US" sz="3600" b="0" noProof="0" dirty="0">
                <a:solidFill>
                  <a:srgbClr val="D4D4D4"/>
                </a:solidFill>
                <a:effectLst/>
                <a:latin typeface=" Cascadia Code PL"/>
              </a:rPr>
              <a:t>)</a:t>
            </a:r>
          </a:p>
          <a:p>
            <a:r>
              <a:rPr lang="en-US" sz="3600" b="0" noProof="0" dirty="0">
                <a:solidFill>
                  <a:srgbClr val="D4D4D4"/>
                </a:solidFill>
                <a:effectLst/>
                <a:latin typeface=" Cascadia Code PL"/>
              </a:rPr>
              <a:t>{</a:t>
            </a:r>
          </a:p>
          <a:p>
            <a:r>
              <a:rPr lang="en-US" sz="3600" b="0" noProof="0" dirty="0">
                <a:solidFill>
                  <a:srgbClr val="D4D4D4"/>
                </a:solidFill>
                <a:effectLst/>
                <a:latin typeface=" Cascadia Code PL"/>
              </a:rPr>
              <a:t>    </a:t>
            </a:r>
            <a:r>
              <a:rPr lang="en-US" sz="3600" b="0" noProof="0" dirty="0">
                <a:solidFill>
                  <a:srgbClr val="569CD6"/>
                </a:solidFill>
                <a:effectLst/>
                <a:latin typeface=" Cascadia Code PL"/>
              </a:rPr>
              <a:t>int</a:t>
            </a:r>
            <a:r>
              <a:rPr lang="en-US" sz="3600" b="0" noProof="0" dirty="0">
                <a:solidFill>
                  <a:srgbClr val="D4D4D4"/>
                </a:solidFill>
                <a:effectLst/>
                <a:latin typeface=" Cascadia Code PL"/>
              </a:rPr>
              <a:t> </a:t>
            </a:r>
            <a:r>
              <a:rPr lang="en-US" sz="3600" b="0" noProof="0" dirty="0">
                <a:solidFill>
                  <a:srgbClr val="DCDCAA"/>
                </a:solidFill>
                <a:effectLst/>
                <a:latin typeface=" Cascadia Code PL"/>
              </a:rPr>
              <a:t>square</a:t>
            </a:r>
            <a:r>
              <a:rPr lang="en-US" sz="3600" b="0" noProof="0" dirty="0">
                <a:solidFill>
                  <a:srgbClr val="D4D4D4"/>
                </a:solidFill>
                <a:effectLst/>
                <a:latin typeface=" Cascadia Code PL"/>
              </a:rPr>
              <a:t>(</a:t>
            </a:r>
            <a:r>
              <a:rPr lang="en-US" sz="3600" b="0" noProof="0" dirty="0">
                <a:solidFill>
                  <a:srgbClr val="569CD6"/>
                </a:solidFill>
                <a:effectLst/>
                <a:latin typeface=" Cascadia Code PL"/>
              </a:rPr>
              <a:t>int</a:t>
            </a:r>
            <a:r>
              <a:rPr lang="en-US" sz="3600" b="0" noProof="0" dirty="0">
                <a:solidFill>
                  <a:srgbClr val="D4D4D4"/>
                </a:solidFill>
                <a:effectLst/>
                <a:latin typeface=" Cascadia Code PL"/>
              </a:rPr>
              <a:t> </a:t>
            </a:r>
            <a:r>
              <a:rPr lang="en-US" sz="3600" b="0" noProof="0" dirty="0">
                <a:solidFill>
                  <a:srgbClr val="9CDCFE"/>
                </a:solidFill>
                <a:effectLst/>
                <a:latin typeface=" Cascadia Code PL"/>
              </a:rPr>
              <a:t>a</a:t>
            </a:r>
            <a:r>
              <a:rPr lang="en-US" sz="3600" b="0" noProof="0" dirty="0">
                <a:solidFill>
                  <a:srgbClr val="D4D4D4"/>
                </a:solidFill>
                <a:effectLst/>
                <a:latin typeface=" Cascadia Code PL"/>
              </a:rPr>
              <a:t>) { </a:t>
            </a:r>
            <a:r>
              <a:rPr lang="en-US" sz="3600" b="0" noProof="0" dirty="0">
                <a:solidFill>
                  <a:srgbClr val="C586C0"/>
                </a:solidFill>
                <a:effectLst/>
                <a:latin typeface=" Cascadia Code PL"/>
              </a:rPr>
              <a:t>return</a:t>
            </a:r>
            <a:r>
              <a:rPr lang="en-US" sz="3600" b="0" noProof="0" dirty="0">
                <a:solidFill>
                  <a:srgbClr val="D4D4D4"/>
                </a:solidFill>
                <a:effectLst/>
                <a:latin typeface=" Cascadia Code PL"/>
              </a:rPr>
              <a:t> </a:t>
            </a:r>
            <a:r>
              <a:rPr lang="en-US" sz="3600" b="0" noProof="0" dirty="0">
                <a:solidFill>
                  <a:srgbClr val="9CDCFE"/>
                </a:solidFill>
                <a:effectLst/>
                <a:latin typeface=" Cascadia Code PL"/>
              </a:rPr>
              <a:t>a</a:t>
            </a:r>
            <a:r>
              <a:rPr lang="en-US" sz="3600" b="0" noProof="0" dirty="0">
                <a:solidFill>
                  <a:srgbClr val="D4D4D4"/>
                </a:solidFill>
                <a:effectLst/>
                <a:latin typeface=" Cascadia Code PL"/>
              </a:rPr>
              <a:t> * </a:t>
            </a:r>
            <a:r>
              <a:rPr lang="en-US" sz="3600" b="0" noProof="0" dirty="0">
                <a:solidFill>
                  <a:srgbClr val="9CDCFE"/>
                </a:solidFill>
                <a:effectLst/>
                <a:latin typeface=" Cascadia Code PL"/>
              </a:rPr>
              <a:t>a</a:t>
            </a:r>
            <a:r>
              <a:rPr lang="en-US" sz="3600" b="0" noProof="0" dirty="0">
                <a:solidFill>
                  <a:srgbClr val="D4D4D4"/>
                </a:solidFill>
                <a:effectLst/>
                <a:latin typeface=" Cascadia Code PL"/>
              </a:rPr>
              <a:t>; };</a:t>
            </a:r>
          </a:p>
          <a:p>
            <a:br>
              <a:rPr lang="en-US" sz="3600" b="0" noProof="0" dirty="0">
                <a:solidFill>
                  <a:srgbClr val="D4D4D4"/>
                </a:solidFill>
                <a:effectLst/>
                <a:latin typeface=" Cascadia Code PL"/>
              </a:rPr>
            </a:br>
            <a:r>
              <a:rPr lang="en-US" sz="3600" b="0" noProof="0" dirty="0">
                <a:solidFill>
                  <a:srgbClr val="D4D4D4"/>
                </a:solidFill>
                <a:effectLst/>
                <a:latin typeface=" Cascadia Code PL"/>
              </a:rPr>
              <a:t>    </a:t>
            </a:r>
            <a:r>
              <a:rPr lang="en-US" sz="3600" b="0" noProof="0" dirty="0" err="1">
                <a:solidFill>
                  <a:srgbClr val="4EC9B0"/>
                </a:solidFill>
                <a:effectLst/>
                <a:latin typeface=" Cascadia Code PL"/>
              </a:rPr>
              <a:t>Console</a:t>
            </a:r>
            <a:r>
              <a:rPr lang="en-US" sz="3600" b="0" noProof="0" dirty="0" err="1">
                <a:solidFill>
                  <a:srgbClr val="D4D4D4"/>
                </a:solidFill>
                <a:effectLst/>
                <a:latin typeface=" Cascadia Code PL"/>
              </a:rPr>
              <a:t>.</a:t>
            </a:r>
            <a:r>
              <a:rPr lang="en-US" sz="3600" b="0" noProof="0" dirty="0" err="1">
                <a:solidFill>
                  <a:srgbClr val="DCDCAA"/>
                </a:solidFill>
                <a:effectLst/>
                <a:latin typeface=" Cascadia Code PL"/>
              </a:rPr>
              <a:t>WriteLine</a:t>
            </a:r>
            <a:r>
              <a:rPr lang="en-US" sz="3600" b="0" noProof="0" dirty="0">
                <a:solidFill>
                  <a:srgbClr val="D4D4D4"/>
                </a:solidFill>
                <a:effectLst/>
                <a:latin typeface=" Cascadia Code PL"/>
              </a:rPr>
              <a:t>(</a:t>
            </a:r>
            <a:r>
              <a:rPr lang="en-US" sz="3600" b="0" noProof="0" dirty="0">
                <a:solidFill>
                  <a:srgbClr val="DCDCAA"/>
                </a:solidFill>
                <a:effectLst/>
                <a:latin typeface=" Cascadia Code PL"/>
              </a:rPr>
              <a:t>square</a:t>
            </a:r>
            <a:r>
              <a:rPr lang="en-US" sz="3600" b="0" noProof="0" dirty="0">
                <a:solidFill>
                  <a:srgbClr val="D4D4D4"/>
                </a:solidFill>
                <a:effectLst/>
                <a:latin typeface=" Cascadia Code PL"/>
              </a:rPr>
              <a:t>(</a:t>
            </a:r>
            <a:r>
              <a:rPr lang="en-US" sz="3600" b="0" noProof="0" dirty="0">
                <a:solidFill>
                  <a:srgbClr val="B5CEA8"/>
                </a:solidFill>
                <a:effectLst/>
                <a:latin typeface=" Cascadia Code PL"/>
              </a:rPr>
              <a:t>16</a:t>
            </a:r>
            <a:r>
              <a:rPr lang="en-US" sz="3600" b="0" noProof="0" dirty="0">
                <a:solidFill>
                  <a:srgbClr val="D4D4D4"/>
                </a:solidFill>
                <a:effectLst/>
                <a:latin typeface=" Cascadia Code PL"/>
              </a:rPr>
              <a:t>));</a:t>
            </a:r>
          </a:p>
          <a:p>
            <a:r>
              <a:rPr lang="en-US" sz="3600" b="0" noProof="0" dirty="0">
                <a:solidFill>
                  <a:srgbClr val="D4D4D4"/>
                </a:solidFill>
                <a:effectLst/>
                <a:latin typeface=" Cascadia Code PL"/>
              </a:rPr>
              <a:t>}</a:t>
            </a:r>
          </a:p>
        </p:txBody>
      </p:sp>
    </p:spTree>
    <p:extLst>
      <p:ext uri="{BB962C8B-B14F-4D97-AF65-F5344CB8AC3E}">
        <p14:creationId xmlns:p14="http://schemas.microsoft.com/office/powerpoint/2010/main" val="2188431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noProof="0" dirty="0">
                <a:solidFill>
                  <a:schemeClr val="bg1"/>
                </a:solidFill>
              </a:rPr>
              <a:t>Local functions II</a:t>
            </a: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397853"/>
          </a:xfrm>
        </p:spPr>
        <p:txBody>
          <a:bodyPr/>
          <a:lstStyle/>
          <a:p>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public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static</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LocalFunctionFactorial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C586C0"/>
                </a:solidFill>
                <a:effectLst/>
                <a:latin typeface="Cascadia Code" panose="020B0609020000020004" pitchFamily="49" charset="0"/>
                <a:ea typeface="Cascadia Code" panose="020B0609020000020004" pitchFamily="49" charset="0"/>
                <a:cs typeface="Cascadia Code" panose="020B0609020000020004" pitchFamily="49" charset="0"/>
              </a:rPr>
              <a:t>return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int</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=&gt;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&lt;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2</a:t>
            </a:r>
            <a:endPar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endPar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err="1">
                <a:solidFill>
                  <a:srgbClr val="DCDCAA"/>
                </a:solidFill>
                <a:effectLst/>
                <a:latin typeface="Cascadia Code" panose="020B0609020000020004" pitchFamily="49" charset="0"/>
                <a:ea typeface="Cascadia Code" panose="020B0609020000020004" pitchFamily="49" charset="0"/>
                <a:cs typeface="Cascadia Code" panose="020B0609020000020004" pitchFamily="49" charset="0"/>
              </a:rPr>
              <a:t>nthFactorial</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sz="2400"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number</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2400"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a:t>
            </a:r>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2400"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3431519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825</Words>
  <Application>Microsoft Office PowerPoint</Application>
  <PresentationFormat>Widescreen</PresentationFormat>
  <Paragraphs>151</Paragraphs>
  <Slides>24</Slides>
  <Notes>3</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 Cascadia Code PL</vt:lpstr>
      <vt:lpstr>Arial</vt:lpstr>
      <vt:lpstr>Cascadia Code</vt:lpstr>
      <vt:lpstr>Consolas</vt:lpstr>
      <vt:lpstr>Segoe UI</vt:lpstr>
      <vt:lpstr>Segoe UI Semibold</vt:lpstr>
      <vt:lpstr>Times New Roman</vt:lpstr>
      <vt:lpstr>Wingdings</vt:lpstr>
      <vt:lpstr>White Template</vt:lpstr>
      <vt:lpstr>C♯ Lambdas and LINQ</vt:lpstr>
      <vt:lpstr>Agenda</vt:lpstr>
      <vt:lpstr>Delegates</vt:lpstr>
      <vt:lpstr>Delegates – Building block for Higher-order functions</vt:lpstr>
      <vt:lpstr>Delegates</vt:lpstr>
      <vt:lpstr>Lambda Expressions</vt:lpstr>
      <vt:lpstr>Lambda Expressions</vt:lpstr>
      <vt:lpstr>Local functions I</vt:lpstr>
      <vt:lpstr>Local functions II</vt:lpstr>
      <vt:lpstr>Local functions III</vt:lpstr>
      <vt:lpstr>Prerequisites</vt:lpstr>
      <vt:lpstr>Anonymous types</vt:lpstr>
      <vt:lpstr>(Tuples)</vt:lpstr>
      <vt:lpstr>Data: Collection Initializer</vt:lpstr>
      <vt:lpstr>Data: Collection + Object Initializer</vt:lpstr>
      <vt:lpstr>Extension Methods</vt:lpstr>
      <vt:lpstr>Extension methods 1/2</vt:lpstr>
      <vt:lpstr>Extension methods 2/2</vt:lpstr>
      <vt:lpstr>Extension Methods</vt:lpstr>
      <vt:lpstr>LINQ – Language INtegrated Query</vt:lpstr>
      <vt:lpstr>LINQ</vt:lpstr>
      <vt:lpstr>Extension Methods Version</vt:lpstr>
      <vt:lpstr>LINQ</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69</cp:revision>
  <dcterms:created xsi:type="dcterms:W3CDTF">2021-09-02T18:23:40Z</dcterms:created>
  <dcterms:modified xsi:type="dcterms:W3CDTF">2021-10-03T19:24:35Z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